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3"/>
  </p:notesMasterIdLst>
  <p:sldIdLst>
    <p:sldId id="307" r:id="rId2"/>
    <p:sldId id="342" r:id="rId3"/>
    <p:sldId id="343" r:id="rId4"/>
    <p:sldId id="341" r:id="rId5"/>
    <p:sldId id="344" r:id="rId6"/>
    <p:sldId id="339" r:id="rId7"/>
    <p:sldId id="340" r:id="rId8"/>
    <p:sldId id="345" r:id="rId9"/>
    <p:sldId id="346" r:id="rId10"/>
    <p:sldId id="347" r:id="rId11"/>
    <p:sldId id="338" r:id="rId12"/>
  </p:sldIdLst>
  <p:sldSz cx="9144000" cy="5143500" type="screen16x9"/>
  <p:notesSz cx="6858000" cy="9144000"/>
  <p:embeddedFontLst>
    <p:embeddedFont>
      <p:font typeface="Montserrat" charset="0"/>
      <p:regular r:id="rId14"/>
      <p:bold r:id="rId15"/>
      <p:italic r:id="rId16"/>
      <p:boldItalic r:id="rId17"/>
    </p:embeddedFont>
    <p:embeddedFont>
      <p:font typeface="Karla" charset="0"/>
      <p:regular r:id="rId18"/>
      <p:bold r:id="rId19"/>
      <p:italic r:id="rId20"/>
      <p:boldItalic r:id="rId21"/>
    </p:embeddedFont>
    <p:embeddedFont>
      <p:font typeface="Open Sans" charset="0"/>
      <p:regular r:id="rId22"/>
      <p:bold r:id="rId23"/>
      <p:italic r:id="rId24"/>
      <p:bold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 xmlns="">
        <p14:section name="Inndeling uten navn" id="{6761A98E-3C20-4324-841C-1F7E0B582B62}">
          <p14:sldIdLst>
            <p14:sldId id="307"/>
            <p14:sldId id="342"/>
            <p14:sldId id="343"/>
            <p14:sldId id="341"/>
            <p14:sldId id="344"/>
            <p14:sldId id="339"/>
            <p14:sldId id="340"/>
            <p14:sldId id="345"/>
            <p14:sldId id="346"/>
            <p14:sldId id="347"/>
            <p14:sldId id="33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s Sjaastad" initials="AS" lastIdx="2" clrIdx="0">
    <p:extLst>
      <p:ext uri="{19B8F6BF-5375-455C-9EA6-DF929625EA0E}">
        <p15:presenceInfo xmlns:p15="http://schemas.microsoft.com/office/powerpoint/2012/main" xmlns="" userId="S-1-5-21-1088034988-2979049481-1023760917-245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57C"/>
    <a:srgbClr val="008578"/>
    <a:srgbClr val="B7B7B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DBC7076-209B-4F7D-8375-768EAEB69B11}">
  <a:tblStyle styleId="{4DBC7076-209B-4F7D-8375-768EAEB69B11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19" autoAdjust="0"/>
    <p:restoredTop sz="94660"/>
  </p:normalViewPr>
  <p:slideViewPr>
    <p:cSldViewPr>
      <p:cViewPr varScale="1">
        <p:scale>
          <a:sx n="100" d="100"/>
          <a:sy n="100" d="100"/>
        </p:scale>
        <p:origin x="-96" y="-6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666227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19890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756107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612424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650873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255152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157853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4002695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928100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055850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68126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1" y="0"/>
            <a:ext cx="5495800" cy="5144400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0" name="Shape 10"/>
          <p:cNvSpPr/>
          <p:nvPr userDrawn="1"/>
        </p:nvSpPr>
        <p:spPr>
          <a:xfrm>
            <a:off x="1" y="0"/>
            <a:ext cx="5274499" cy="5148109"/>
          </a:xfrm>
          <a:custGeom>
            <a:avLst/>
            <a:gdLst>
              <a:gd name="connsiteX0" fmla="*/ 387 w 211075"/>
              <a:gd name="connsiteY0" fmla="*/ 0 h 206683"/>
              <a:gd name="connsiteX1" fmla="*/ 0 w 211075"/>
              <a:gd name="connsiteY1" fmla="*/ 206683 h 206683"/>
              <a:gd name="connsiteX2" fmla="*/ 211075 w 211075"/>
              <a:gd name="connsiteY2" fmla="*/ 206545 h 206683"/>
              <a:gd name="connsiteX3" fmla="*/ 155812 w 211075"/>
              <a:gd name="connsiteY3" fmla="*/ 301 h 206683"/>
              <a:gd name="connsiteX4" fmla="*/ 387 w 211075"/>
              <a:gd name="connsiteY4" fmla="*/ 0 h 206683"/>
              <a:gd name="connsiteX0" fmla="*/ 6 w 211075"/>
              <a:gd name="connsiteY0" fmla="*/ 0 h 206683"/>
              <a:gd name="connsiteX1" fmla="*/ 0 w 211075"/>
              <a:gd name="connsiteY1" fmla="*/ 206683 h 206683"/>
              <a:gd name="connsiteX2" fmla="*/ 211075 w 211075"/>
              <a:gd name="connsiteY2" fmla="*/ 206545 h 206683"/>
              <a:gd name="connsiteX3" fmla="*/ 155812 w 211075"/>
              <a:gd name="connsiteY3" fmla="*/ 301 h 206683"/>
              <a:gd name="connsiteX4" fmla="*/ 6 w 211075"/>
              <a:gd name="connsiteY4" fmla="*/ 0 h 206683"/>
              <a:gd name="connsiteX0" fmla="*/ 6 w 211075"/>
              <a:gd name="connsiteY0" fmla="*/ 0 h 206683"/>
              <a:gd name="connsiteX1" fmla="*/ 0 w 211075"/>
              <a:gd name="connsiteY1" fmla="*/ 206683 h 206683"/>
              <a:gd name="connsiteX2" fmla="*/ 211075 w 211075"/>
              <a:gd name="connsiteY2" fmla="*/ 206545 h 206683"/>
              <a:gd name="connsiteX3" fmla="*/ 155812 w 211075"/>
              <a:gd name="connsiteY3" fmla="*/ 14 h 206683"/>
              <a:gd name="connsiteX4" fmla="*/ 6 w 211075"/>
              <a:gd name="connsiteY4" fmla="*/ 0 h 206683"/>
              <a:gd name="connsiteX0" fmla="*/ 6 w 210980"/>
              <a:gd name="connsiteY0" fmla="*/ 0 h 206832"/>
              <a:gd name="connsiteX1" fmla="*/ 0 w 210980"/>
              <a:gd name="connsiteY1" fmla="*/ 206683 h 206832"/>
              <a:gd name="connsiteX2" fmla="*/ 210980 w 210980"/>
              <a:gd name="connsiteY2" fmla="*/ 206832 h 206832"/>
              <a:gd name="connsiteX3" fmla="*/ 155812 w 210980"/>
              <a:gd name="connsiteY3" fmla="*/ 14 h 206832"/>
              <a:gd name="connsiteX4" fmla="*/ 6 w 210980"/>
              <a:gd name="connsiteY4" fmla="*/ 0 h 20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980" h="206832" extrusionOk="0">
                <a:moveTo>
                  <a:pt x="6" y="0"/>
                </a:moveTo>
                <a:cubicBezTo>
                  <a:pt x="4" y="68894"/>
                  <a:pt x="2" y="137789"/>
                  <a:pt x="0" y="206683"/>
                </a:cubicBezTo>
                <a:lnTo>
                  <a:pt x="210980" y="206832"/>
                </a:lnTo>
                <a:lnTo>
                  <a:pt x="155812" y="14"/>
                </a:lnTo>
                <a:lnTo>
                  <a:pt x="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48301" y="3404552"/>
            <a:ext cx="3530700" cy="1181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r>
              <a:rPr lang="nb-NO"/>
              <a:t>Klikk for å redigere tittelstil</a:t>
            </a:r>
            <a:endParaRPr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xmlns="" id="{4DCFB301-08BF-4994-90C0-46EA5AC511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04" y="51470"/>
            <a:ext cx="1313691" cy="13624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228600" y="-10437"/>
            <a:ext cx="8229315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9" name="Shape 59"/>
          <p:cNvSpPr/>
          <p:nvPr/>
        </p:nvSpPr>
        <p:spPr>
          <a:xfrm>
            <a:off x="0" y="-10437"/>
            <a:ext cx="8229315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xmlns="" id="{308406C4-3FFF-45D5-895D-BC702D61F2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57" y="57163"/>
            <a:ext cx="1313691" cy="13624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pPr/>
              <a:t>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8756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57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2" y="1884102"/>
            <a:ext cx="5185199" cy="47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B7B7B7"/>
              </a:buClr>
              <a:buSzPct val="1000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B7B7B7"/>
              </a:buClr>
              <a:buSzPct val="1000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B7B7B7"/>
              </a:buClr>
              <a:buSzPct val="1000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B7B7B7"/>
              </a:buClr>
              <a:buSzPct val="1000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B7B7B7"/>
              </a:buClr>
              <a:buSzPct val="1000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B7B7B7"/>
              </a:buClr>
              <a:buSzPct val="1000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B7B7B7"/>
              </a:buClr>
              <a:buSzPct val="1000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B7B7B7"/>
              </a:buClr>
              <a:buSzPct val="1000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B7B7B7"/>
              </a:buClr>
              <a:buSzPct val="1000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2" y="2495550"/>
            <a:ext cx="5185199" cy="225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999999"/>
              </a:buClr>
              <a:buSzPct val="100000"/>
              <a:buFont typeface="Karla"/>
              <a:buChar char="▸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>
              <a:spcBef>
                <a:spcPts val="480"/>
              </a:spcBef>
              <a:buClr>
                <a:srgbClr val="999999"/>
              </a:buClr>
              <a:buSzPct val="100000"/>
              <a:buFont typeface="Karla"/>
              <a:buChar char="▹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>
              <a:spcBef>
                <a:spcPts val="480"/>
              </a:spcBef>
              <a:buClr>
                <a:srgbClr val="999999"/>
              </a:buClr>
              <a:buSzPct val="100000"/>
              <a:buFont typeface="Karla"/>
              <a:buChar char="▹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>
              <a:spcBef>
                <a:spcPts val="360"/>
              </a:spcBef>
              <a:buClr>
                <a:srgbClr val="999999"/>
              </a:buClr>
              <a:buSzPct val="100000"/>
              <a:buFont typeface="Karla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>
              <a:spcBef>
                <a:spcPts val="360"/>
              </a:spcBef>
              <a:buClr>
                <a:srgbClr val="999999"/>
              </a:buClr>
              <a:buSzPct val="100000"/>
              <a:buFont typeface="Karla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>
              <a:spcBef>
                <a:spcPts val="360"/>
              </a:spcBef>
              <a:buClr>
                <a:srgbClr val="999999"/>
              </a:buClr>
              <a:buSzPct val="100000"/>
              <a:buFont typeface="Karla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>
              <a:spcBef>
                <a:spcPts val="360"/>
              </a:spcBef>
              <a:buClr>
                <a:srgbClr val="999999"/>
              </a:buClr>
              <a:buSzPct val="100000"/>
              <a:buFont typeface="Karla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>
              <a:spcBef>
                <a:spcPts val="360"/>
              </a:spcBef>
              <a:buClr>
                <a:srgbClr val="999999"/>
              </a:buClr>
              <a:buSzPct val="100000"/>
              <a:buFont typeface="Karla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>
              <a:spcBef>
                <a:spcPts val="360"/>
              </a:spcBef>
              <a:buClr>
                <a:srgbClr val="999999"/>
              </a:buClr>
              <a:buSzPct val="100000"/>
              <a:buFont typeface="Karla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b-international.org/blog/389-fib-young-members-group-of-ukraine-meeting-in-odesa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179512" y="3478908"/>
            <a:ext cx="4643471" cy="116973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 sz="3600" i="1" spc="151" dirty="0" smtClean="0">
                <a:solidFill>
                  <a:srgbClr val="008578"/>
                </a:solidFill>
                <a:latin typeface="Times New Roman" pitchFamily="18" charset="0"/>
                <a:cs typeface="Times New Roman" pitchFamily="18" charset="0"/>
              </a:rPr>
              <a:t>fib</a:t>
            </a:r>
            <a:r>
              <a:rPr lang="en" dirty="0" smtClean="0"/>
              <a:t> </a:t>
            </a:r>
            <a:r>
              <a:rPr lang="en" dirty="0"/>
              <a:t>Young Members </a:t>
            </a:r>
            <a:r>
              <a:rPr lang="en" dirty="0" smtClean="0"/>
              <a:t>Group</a:t>
            </a:r>
            <a:r>
              <a:rPr lang="en-US" dirty="0" smtClean="0"/>
              <a:t> of Ukraine</a:t>
            </a:r>
            <a:endParaRPr lang="en" dirty="0"/>
          </a:p>
        </p:txBody>
      </p:sp>
      <p:sp>
        <p:nvSpPr>
          <p:cNvPr id="12" name="Shape 65"/>
          <p:cNvSpPr txBox="1">
            <a:spLocks/>
          </p:cNvSpPr>
          <p:nvPr/>
        </p:nvSpPr>
        <p:spPr>
          <a:xfrm>
            <a:off x="6072165" y="4461568"/>
            <a:ext cx="3071835" cy="6819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algn="r" defTabSz="914377">
              <a:buClr>
                <a:srgbClr val="B7B7B7"/>
              </a:buClr>
              <a:buSzPct val="100000"/>
              <a:defRPr/>
            </a:pPr>
            <a:endParaRPr lang="en" sz="18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xmlns="" id="{BE1D645E-9E07-4167-8CE2-A540911F0745}"/>
              </a:ext>
            </a:extLst>
          </p:cNvPr>
          <p:cNvSpPr txBox="1"/>
          <p:nvPr/>
        </p:nvSpPr>
        <p:spPr>
          <a:xfrm>
            <a:off x="118982" y="4647378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Convener: Vlad </a:t>
            </a:r>
            <a:r>
              <a:rPr lang="en-US" dirty="0" err="1" smtClean="0"/>
              <a:t>Shekhovtsov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754638"/>
            <a:ext cx="1306186" cy="1248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1" y="339502"/>
            <a:ext cx="1979711" cy="707464"/>
          </a:xfrm>
          <a:prstGeom prst="rect">
            <a:avLst/>
          </a:prstGeom>
        </p:spPr>
      </p:pic>
      <p:sp>
        <p:nvSpPr>
          <p:cNvPr id="7" name="Shape 65"/>
          <p:cNvSpPr txBox="1">
            <a:spLocks/>
          </p:cNvSpPr>
          <p:nvPr/>
        </p:nvSpPr>
        <p:spPr>
          <a:xfrm>
            <a:off x="1529407" y="1156050"/>
            <a:ext cx="2880320" cy="3542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B7B7B7"/>
              </a:buClr>
              <a:buSzPct val="100000"/>
              <a:buFont typeface="Montserrat"/>
              <a:buNone/>
              <a:defRPr sz="30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B7B7B7"/>
              </a:buClr>
              <a:buSzPct val="100000"/>
              <a:buFont typeface="Montserrat"/>
              <a:buNone/>
              <a:defRPr sz="30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B7B7B7"/>
              </a:buClr>
              <a:buSzPct val="100000"/>
              <a:buFont typeface="Montserrat"/>
              <a:buNone/>
              <a:defRPr sz="30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B7B7B7"/>
              </a:buClr>
              <a:buSzPct val="100000"/>
              <a:buFont typeface="Montserrat"/>
              <a:buNone/>
              <a:defRPr sz="30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B7B7B7"/>
              </a:buClr>
              <a:buSzPct val="100000"/>
              <a:buFont typeface="Montserrat"/>
              <a:buNone/>
              <a:defRPr sz="30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B7B7B7"/>
              </a:buClr>
              <a:buSzPct val="100000"/>
              <a:buFont typeface="Montserrat"/>
              <a:buNone/>
              <a:defRPr sz="30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B7B7B7"/>
              </a:buClr>
              <a:buSzPct val="100000"/>
              <a:buFont typeface="Montserrat"/>
              <a:buNone/>
              <a:defRPr sz="30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B7B7B7"/>
              </a:buClr>
              <a:buSzPct val="100000"/>
              <a:buFont typeface="Montserrat"/>
              <a:buNone/>
              <a:defRPr sz="30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sz="1600" i="1" spc="151" dirty="0" smtClean="0">
                <a:solidFill>
                  <a:srgbClr val="008578"/>
                </a:solidFill>
                <a:latin typeface="Times New Roman" pitchFamily="18" charset="0"/>
                <a:cs typeface="Times New Roman" pitchFamily="18" charset="0"/>
              </a:rPr>
              <a:t>fib</a:t>
            </a:r>
            <a:r>
              <a:rPr lang="en" sz="1400" dirty="0" smtClean="0"/>
              <a:t> National Group</a:t>
            </a:r>
            <a:r>
              <a:rPr lang="en-US" sz="1400" dirty="0" smtClean="0"/>
              <a:t> of Ukraine</a:t>
            </a:r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xmlns="" val="2482728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412168" y="0"/>
            <a:ext cx="6624736" cy="111260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en-US" sz="3700" b="1" kern="1200" dirty="0" smtClean="0">
                <a:solidFill>
                  <a:srgbClr val="B7B7B7"/>
                </a:solidFill>
                <a:latin typeface="Montserrat"/>
                <a:ea typeface="Montserrat"/>
                <a:cs typeface="Montserrat"/>
              </a:rPr>
              <a:t>Arrangements for future work</a:t>
            </a:r>
            <a:r>
              <a:rPr lang="ru-RU" sz="1100" b="1" dirty="0" smtClean="0">
                <a:cs typeface="Times New Roman" pitchFamily="18" charset="0"/>
              </a:rPr>
              <a:t/>
            </a:r>
            <a:br>
              <a:rPr lang="ru-RU" sz="1100" b="1" dirty="0" smtClean="0">
                <a:cs typeface="Times New Roman" pitchFamily="18" charset="0"/>
              </a:rPr>
            </a:br>
            <a:endParaRPr lang="en-US" sz="11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87624" y="906072"/>
            <a:ext cx="7494308" cy="108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 smtClean="0">
                <a:solidFill>
                  <a:srgbClr val="383838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now Young members group of Ukraine has Viber and Slack community.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 smtClean="0">
                <a:solidFill>
                  <a:srgbClr val="383838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Viber community is the main communication channel. Slack is not so popular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 smtClean="0">
                <a:solidFill>
                  <a:srgbClr val="383838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YMG of Ukraine has </a:t>
            </a:r>
            <a:r>
              <a:rPr lang="en-US" sz="1200" b="1" dirty="0" smtClean="0">
                <a:solidFill>
                  <a:srgbClr val="383838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 members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Image result for ÑÐ¼Ð±Ð»ÐµÐ¼Ð° Ð²Ð°Ð¹Ð±ÐµÑ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2168" y="2821452"/>
            <a:ext cx="2271754" cy="126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2806572"/>
            <a:ext cx="3240360" cy="129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060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6"/>
          <p:cNvSpPr txBox="1">
            <a:spLocks noChangeArrowheads="1"/>
          </p:cNvSpPr>
          <p:nvPr/>
        </p:nvSpPr>
        <p:spPr bwMode="gray">
          <a:xfrm>
            <a:off x="914111" y="520966"/>
            <a:ext cx="361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78" b="23678"/>
          <a:stretch/>
        </p:blipFill>
        <p:spPr bwMode="auto">
          <a:xfrm>
            <a:off x="1475656" y="749566"/>
            <a:ext cx="584064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625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234682" y="31035"/>
            <a:ext cx="4387720" cy="571808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 smtClean="0"/>
              <a:t>   </a:t>
            </a:r>
            <a:r>
              <a:rPr lang="en-US" sz="1650" dirty="0" smtClean="0">
                <a:cs typeface="Times New Roman" pitchFamily="18" charset="0"/>
              </a:rPr>
              <a:t>STARTING OF FIB YMG IN UKRAINE</a:t>
            </a:r>
            <a:r>
              <a:rPr lang="ru-RU" b="1" dirty="0" smtClean="0">
                <a:cs typeface="Times New Roman" pitchFamily="18" charset="0"/>
              </a:rPr>
              <a:t/>
            </a:r>
            <a:br>
              <a:rPr lang="ru-RU" b="1" dirty="0" smtClean="0"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24743" y="286640"/>
            <a:ext cx="4261757" cy="621806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/>
              <a:t>   </a:t>
            </a:r>
            <a:r>
              <a:rPr lang="en-US" sz="1650" b="1" dirty="0">
                <a:cs typeface="Times New Roman" pitchFamily="18" charset="0"/>
              </a:rPr>
              <a:t>The FIRST Steps:</a:t>
            </a:r>
            <a:r>
              <a:rPr lang="ru-RU" sz="3000" b="1" dirty="0">
                <a:cs typeface="Times New Roman" pitchFamily="18" charset="0"/>
              </a:rPr>
              <a:t/>
            </a:r>
            <a:br>
              <a:rPr lang="ru-RU" sz="3000" b="1" dirty="0">
                <a:cs typeface="Times New Roman" pitchFamily="18" charset="0"/>
              </a:rPr>
            </a:br>
            <a:endParaRPr lang="en-US" sz="3000" dirty="0"/>
          </a:p>
        </p:txBody>
      </p:sp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2115925" y="526051"/>
            <a:ext cx="5343665" cy="410766"/>
            <a:chOff x="1440" y="2645"/>
            <a:chExt cx="4390" cy="345"/>
          </a:xfrm>
        </p:grpSpPr>
        <p:sp>
          <p:nvSpPr>
            <p:cNvPr id="11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gray">
            <a:xfrm>
              <a:off x="1736" y="2645"/>
              <a:ext cx="4094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sz="1500" dirty="0"/>
                <a:t>1-st Ukraine Skype Meeting was held </a:t>
              </a:r>
              <a:r>
                <a:rPr lang="en-US" sz="1500" b="1" dirty="0"/>
                <a:t>06 Feb. 2019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246548" y="903362"/>
            <a:ext cx="4595217" cy="551108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650" b="1" dirty="0">
                <a:cs typeface="Times New Roman" pitchFamily="18" charset="0"/>
              </a:rPr>
              <a:t>Results: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US" sz="1350" dirty="0"/>
              <a:t>Elected board</a:t>
            </a:r>
            <a:r>
              <a:rPr lang="uk-UA" sz="1350" dirty="0"/>
              <a:t> </a:t>
            </a:r>
            <a:r>
              <a:rPr lang="uk-UA" sz="1350" dirty="0" err="1"/>
              <a:t>of</a:t>
            </a:r>
            <a:r>
              <a:rPr lang="uk-UA" sz="1350" dirty="0"/>
              <a:t> </a:t>
            </a:r>
            <a:r>
              <a:rPr lang="uk-UA" sz="1350" dirty="0" err="1"/>
              <a:t>the</a:t>
            </a:r>
            <a:r>
              <a:rPr lang="uk-UA" sz="1350" dirty="0"/>
              <a:t> </a:t>
            </a:r>
            <a:r>
              <a:rPr lang="uk-UA" sz="1350" dirty="0" smtClean="0"/>
              <a:t> </a:t>
            </a:r>
            <a:r>
              <a:rPr lang="uk-UA" sz="1350" dirty="0" err="1"/>
              <a:t>fib</a:t>
            </a:r>
            <a:r>
              <a:rPr lang="uk-UA" sz="1350" dirty="0"/>
              <a:t> </a:t>
            </a:r>
            <a:r>
              <a:rPr lang="uk-UA" sz="1350" dirty="0" err="1"/>
              <a:t>Ukrainian</a:t>
            </a:r>
            <a:r>
              <a:rPr lang="uk-UA" sz="1350" dirty="0"/>
              <a:t> </a:t>
            </a:r>
            <a:r>
              <a:rPr lang="uk-UA" sz="1350" dirty="0" err="1"/>
              <a:t>Young</a:t>
            </a:r>
            <a:r>
              <a:rPr lang="uk-UA" sz="1350" dirty="0"/>
              <a:t> </a:t>
            </a:r>
            <a:r>
              <a:rPr lang="uk-UA" sz="1350" dirty="0" err="1"/>
              <a:t>Members</a:t>
            </a:r>
            <a:r>
              <a:rPr lang="uk-UA" sz="1350" dirty="0"/>
              <a:t> </a:t>
            </a:r>
            <a:r>
              <a:rPr lang="uk-UA" sz="1350" dirty="0" err="1" smtClean="0"/>
              <a:t>Group</a:t>
            </a:r>
            <a:r>
              <a:rPr lang="en-US" sz="1350" dirty="0"/>
              <a:t>;</a:t>
            </a:r>
          </a:p>
        </p:txBody>
      </p:sp>
      <p:pic>
        <p:nvPicPr>
          <p:cNvPr id="14" name="Рисунок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78" b="12298"/>
          <a:stretch/>
        </p:blipFill>
        <p:spPr bwMode="auto">
          <a:xfrm>
            <a:off x="2194285" y="4117260"/>
            <a:ext cx="776321" cy="9581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5925" y="3244492"/>
            <a:ext cx="885428" cy="79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D:\Кафедры\ВОДНЫЙ\Бумаги 2015-2016\на сайт_Шеховцов\Шеховцов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4682" y="2301669"/>
            <a:ext cx="685801" cy="88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It's me.JPG"/>
          <p:cNvPicPr/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2234682" y="1440652"/>
            <a:ext cx="697873" cy="812712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2974497" y="2253364"/>
            <a:ext cx="2584934" cy="936391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650" b="1" dirty="0">
                <a:cs typeface="Times New Roman" pitchFamily="18" charset="0"/>
              </a:rPr>
              <a:t>Chairman of Ukraine FIB YMG</a:t>
            </a:r>
          </a:p>
          <a:p>
            <a:r>
              <a:rPr lang="en-US" sz="1650" b="1" dirty="0" err="1">
                <a:cs typeface="Times New Roman" pitchFamily="18" charset="0"/>
              </a:rPr>
              <a:t>Shekhovtsov</a:t>
            </a:r>
            <a:r>
              <a:rPr lang="en-US" sz="1650" b="1" dirty="0">
                <a:cs typeface="Times New Roman" pitchFamily="18" charset="0"/>
              </a:rPr>
              <a:t> </a:t>
            </a:r>
            <a:r>
              <a:rPr lang="en-US" sz="1650" b="1" dirty="0" err="1">
                <a:cs typeface="Times New Roman" pitchFamily="18" charset="0"/>
              </a:rPr>
              <a:t>Vladyslav</a:t>
            </a:r>
            <a:r>
              <a:rPr lang="en-US" sz="1650" b="1" dirty="0">
                <a:cs typeface="Times New Roman" pitchFamily="18" charset="0"/>
              </a:rPr>
              <a:t> – </a:t>
            </a:r>
            <a:r>
              <a:rPr lang="en-US" sz="1650" dirty="0" err="1">
                <a:cs typeface="Times New Roman" pitchFamily="18" charset="0"/>
              </a:rPr>
              <a:t>Ph.D</a:t>
            </a:r>
            <a:r>
              <a:rPr lang="en-US" sz="1650" dirty="0">
                <a:cs typeface="Times New Roman" pitchFamily="18" charset="0"/>
              </a:rPr>
              <a:t>, Odesa State Academy of Civil Engineering and Architecture (Odesa)</a:t>
            </a:r>
            <a:endParaRPr lang="en-US" sz="1350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041753" y="1534204"/>
            <a:ext cx="2342393" cy="551279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650" b="1" dirty="0">
                <a:cs typeface="Times New Roman" pitchFamily="18" charset="0"/>
              </a:rPr>
              <a:t>Coordinator from FIB NG of Ukraine FIB YMG</a:t>
            </a:r>
          </a:p>
          <a:p>
            <a:r>
              <a:rPr lang="en-US" sz="1650" b="1" dirty="0" err="1">
                <a:cs typeface="Times New Roman" pitchFamily="18" charset="0"/>
              </a:rPr>
              <a:t>Fesenko</a:t>
            </a:r>
            <a:r>
              <a:rPr lang="en-US" sz="1650" b="1" dirty="0">
                <a:cs typeface="Times New Roman" pitchFamily="18" charset="0"/>
              </a:rPr>
              <a:t> Oleg – </a:t>
            </a:r>
            <a:r>
              <a:rPr lang="en-US" sz="1650" dirty="0" err="1">
                <a:cs typeface="Times New Roman" pitchFamily="18" charset="0"/>
              </a:rPr>
              <a:t>Ph.D</a:t>
            </a:r>
            <a:r>
              <a:rPr lang="en-US" sz="1650" dirty="0">
                <a:cs typeface="Times New Roman" pitchFamily="18" charset="0"/>
              </a:rPr>
              <a:t>, NIISK (Kyiv)</a:t>
            </a:r>
            <a:endParaRPr lang="en-US" sz="135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001354" y="3244494"/>
            <a:ext cx="2899361" cy="772514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cs typeface="Times New Roman" pitchFamily="18" charset="0"/>
              </a:rPr>
              <a:t>Deputy chair of Ukraine FIB YMG</a:t>
            </a:r>
          </a:p>
          <a:p>
            <a:r>
              <a:rPr lang="en-US" sz="1200" b="1" dirty="0" err="1">
                <a:cs typeface="Times New Roman" pitchFamily="18" charset="0"/>
              </a:rPr>
              <a:t>Malakhov</a:t>
            </a:r>
            <a:r>
              <a:rPr lang="en-US" sz="1200" b="1" dirty="0">
                <a:cs typeface="Times New Roman" pitchFamily="18" charset="0"/>
              </a:rPr>
              <a:t> Viktor – </a:t>
            </a:r>
            <a:r>
              <a:rPr lang="en-US" sz="1200" dirty="0" err="1">
                <a:cs typeface="Times New Roman" pitchFamily="18" charset="0"/>
              </a:rPr>
              <a:t>Ph.D</a:t>
            </a:r>
            <a:r>
              <a:rPr lang="en-US" sz="1200" dirty="0">
                <a:cs typeface="Times New Roman" pitchFamily="18" charset="0"/>
              </a:rPr>
              <a:t>, Odesa State Academy of Civil Engineering and Architecture (Odesa)</a:t>
            </a:r>
            <a:endParaRPr lang="en-US" sz="1050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041754" y="4227934"/>
            <a:ext cx="2899361" cy="84747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cs typeface="Times New Roman" pitchFamily="18" charset="0"/>
              </a:rPr>
              <a:t>Secretary of Ukraine FIB YMG</a:t>
            </a:r>
          </a:p>
          <a:p>
            <a:r>
              <a:rPr lang="en-US" sz="1200" b="1" dirty="0" err="1">
                <a:cs typeface="Times New Roman" pitchFamily="18" charset="0"/>
              </a:rPr>
              <a:t>Petrova</a:t>
            </a:r>
            <a:r>
              <a:rPr lang="en-US" sz="1200" b="1" dirty="0">
                <a:cs typeface="Times New Roman" pitchFamily="18" charset="0"/>
              </a:rPr>
              <a:t> </a:t>
            </a:r>
            <a:r>
              <a:rPr lang="en-US" sz="1200" b="1" dirty="0" err="1">
                <a:cs typeface="Times New Roman" pitchFamily="18" charset="0"/>
              </a:rPr>
              <a:t>Olena</a:t>
            </a:r>
            <a:r>
              <a:rPr lang="en-US" sz="1200" b="1" dirty="0">
                <a:cs typeface="Times New Roman" pitchFamily="18" charset="0"/>
              </a:rPr>
              <a:t> – </a:t>
            </a:r>
            <a:r>
              <a:rPr lang="en-US" sz="1200" dirty="0" err="1">
                <a:cs typeface="Times New Roman" pitchFamily="18" charset="0"/>
              </a:rPr>
              <a:t>Ph.D</a:t>
            </a:r>
            <a:r>
              <a:rPr lang="en-US" sz="1200" dirty="0">
                <a:cs typeface="Times New Roman" pitchFamily="18" charset="0"/>
              </a:rPr>
              <a:t>, </a:t>
            </a:r>
            <a:r>
              <a:rPr lang="en-US" sz="1200" dirty="0" err="1">
                <a:cs typeface="Times New Roman" pitchFamily="18" charset="0"/>
              </a:rPr>
              <a:t>O.M.Beketov</a:t>
            </a:r>
            <a:r>
              <a:rPr lang="en-US" sz="1200" dirty="0">
                <a:cs typeface="Times New Roman" pitchFamily="18" charset="0"/>
              </a:rPr>
              <a:t> National University of Urban Economy (</a:t>
            </a:r>
            <a:r>
              <a:rPr lang="en-US" sz="1200" dirty="0" err="1">
                <a:cs typeface="Times New Roman" pitchFamily="18" charset="0"/>
              </a:rPr>
              <a:t>Kharkiv</a:t>
            </a:r>
            <a:r>
              <a:rPr lang="en-US" sz="1200" dirty="0">
                <a:cs typeface="Times New Roman" pitchFamily="18" charset="0"/>
              </a:rPr>
              <a:t>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198347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8" y="1043596"/>
            <a:ext cx="719492" cy="1009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616" y="62008"/>
            <a:ext cx="500063" cy="5072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41" y="24146"/>
            <a:ext cx="823898" cy="837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548068"/>
            <a:ext cx="5517837" cy="41383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28379" y="6200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300" b="1" kern="1200" dirty="0">
                <a:solidFill>
                  <a:srgbClr val="B7B7B7"/>
                </a:solidFill>
                <a:latin typeface="Montserrat"/>
                <a:cs typeface="Times New Roman" pitchFamily="18" charset="0"/>
              </a:rPr>
              <a:t>PARTICIPATED IN YMG MEETING IN KRAKOW, </a:t>
            </a:r>
            <a:r>
              <a:rPr lang="en-US" sz="1300" b="1" kern="1200" dirty="0" smtClean="0">
                <a:solidFill>
                  <a:srgbClr val="B7B7B7"/>
                </a:solidFill>
                <a:latin typeface="Montserrat"/>
                <a:cs typeface="Times New Roman" pitchFamily="18" charset="0"/>
              </a:rPr>
              <a:t>POLAND. MAY 2019</a:t>
            </a:r>
            <a:r>
              <a:rPr lang="ru-RU" b="1" dirty="0">
                <a:cs typeface="Times New Roman" pitchFamily="18" charset="0"/>
              </a:rPr>
              <a:t/>
            </a:r>
            <a:br>
              <a:rPr lang="ru-RU" b="1" dirty="0">
                <a:cs typeface="Times New Roman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66176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642" y="106962"/>
            <a:ext cx="1494207" cy="151296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03648" y="106962"/>
            <a:ext cx="6624736" cy="664588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2200" b="1" kern="1200" dirty="0">
                <a:solidFill>
                  <a:srgbClr val="B7B7B7"/>
                </a:solidFill>
                <a:latin typeface="Montserrat"/>
                <a:ea typeface="Montserrat"/>
                <a:cs typeface="Montserrat"/>
              </a:rPr>
              <a:t>First in-person meeting </a:t>
            </a:r>
            <a:r>
              <a:rPr lang="en-US" sz="2200" b="1" dirty="0" smtClean="0">
                <a:solidFill>
                  <a:srgbClr val="008578"/>
                </a:solidFill>
                <a:latin typeface="Montserrat" charset="0"/>
                <a:ea typeface="Karla"/>
                <a:cs typeface="Karla"/>
              </a:rPr>
              <a:t>FIB </a:t>
            </a:r>
            <a:r>
              <a:rPr lang="en-US" sz="2200" b="1" dirty="0">
                <a:solidFill>
                  <a:srgbClr val="008578"/>
                </a:solidFill>
                <a:latin typeface="Montserrat" charset="0"/>
                <a:ea typeface="Karla"/>
                <a:cs typeface="Karla"/>
              </a:rPr>
              <a:t>YMG</a:t>
            </a:r>
            <a:r>
              <a:rPr lang="ru-RU" sz="2200" b="1" dirty="0" smtClean="0">
                <a:cs typeface="Times New Roman" pitchFamily="18" charset="0"/>
              </a:rPr>
              <a:t> </a:t>
            </a:r>
            <a:r>
              <a:rPr lang="en-US" sz="2200" b="1" kern="1200" dirty="0" smtClean="0">
                <a:solidFill>
                  <a:srgbClr val="B7B7B7"/>
                </a:solidFill>
                <a:latin typeface="Montserrat"/>
                <a:ea typeface="Montserrat"/>
                <a:cs typeface="Montserrat"/>
              </a:rPr>
              <a:t>Ukraine (Kyiv city)</a:t>
            </a:r>
          </a:p>
          <a:p>
            <a:pPr algn="ctr"/>
            <a:endParaRPr lang="en-US" sz="2200" b="1" kern="1200" dirty="0" smtClean="0">
              <a:solidFill>
                <a:srgbClr val="B7B7B7"/>
              </a:solidFill>
              <a:latin typeface="Montserrat"/>
              <a:cs typeface="Times New Roman" pitchFamily="18" charset="0"/>
            </a:endParaRPr>
          </a:p>
          <a:p>
            <a:pPr algn="ctr"/>
            <a:r>
              <a:rPr lang="en-US" sz="2200" b="1" kern="1200" dirty="0" smtClean="0">
                <a:solidFill>
                  <a:srgbClr val="B7B7B7"/>
                </a:solidFill>
                <a:latin typeface="Montserrat"/>
                <a:cs typeface="Times New Roman" pitchFamily="18" charset="0"/>
              </a:rPr>
              <a:t>After FIB Symposium in Krakow (Poland) MAY 2019</a:t>
            </a:r>
            <a:r>
              <a:rPr lang="ru-RU" sz="1100" b="1" dirty="0" smtClean="0">
                <a:cs typeface="Times New Roman" pitchFamily="18" charset="0"/>
              </a:rPr>
              <a:t/>
            </a:r>
            <a:br>
              <a:rPr lang="ru-RU" sz="1100" b="1" dirty="0" smtClean="0">
                <a:cs typeface="Times New Roman" pitchFamily="18" charset="0"/>
              </a:rPr>
            </a:br>
            <a:endParaRPr lang="en-US" sz="11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979712" y="771550"/>
            <a:ext cx="5040560" cy="17281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cs typeface="Times New Roman" pitchFamily="18" charset="0"/>
              </a:rPr>
              <a:t>Discussion: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200" dirty="0" smtClean="0"/>
              <a:t>Mission and goals of </a:t>
            </a:r>
            <a:r>
              <a:rPr lang="en-US" sz="2200" i="1" dirty="0" smtClean="0"/>
              <a:t>FIB</a:t>
            </a:r>
            <a:r>
              <a:rPr lang="en-US" sz="2200" dirty="0" smtClean="0"/>
              <a:t> International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200" dirty="0" smtClean="0"/>
              <a:t>New generation of Civil Engineers: </a:t>
            </a:r>
            <a:r>
              <a:rPr lang="en-US" sz="2200" i="1" dirty="0" smtClean="0"/>
              <a:t>fib</a:t>
            </a:r>
            <a:r>
              <a:rPr lang="en-US" sz="2200" dirty="0" smtClean="0"/>
              <a:t> YMG International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(based on 3d Meeting in Krakow 24-26 May, 2019)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- Experience of participating in fib Symposium in Krakow (review of symposia and discussing the most interesting presentations)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2628972"/>
            <a:ext cx="4536504" cy="22898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38" y="2628972"/>
            <a:ext cx="4070816" cy="228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068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403648" y="106962"/>
            <a:ext cx="6624736" cy="664588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2200" b="1" kern="1200" dirty="0" smtClean="0">
                <a:solidFill>
                  <a:srgbClr val="B7B7B7"/>
                </a:solidFill>
                <a:latin typeface="Montserrat"/>
                <a:ea typeface="Montserrat"/>
                <a:cs typeface="Montserrat"/>
              </a:rPr>
              <a:t>FIB Symposium of Conceptual Design in Madrid, Spain</a:t>
            </a:r>
          </a:p>
          <a:p>
            <a:pPr algn="ctr"/>
            <a:endParaRPr lang="en-US" sz="2200" b="1" kern="1200" dirty="0" smtClean="0">
              <a:solidFill>
                <a:srgbClr val="B7B7B7"/>
              </a:solidFill>
              <a:latin typeface="Montserrat"/>
              <a:cs typeface="Times New Roman" pitchFamily="18" charset="0"/>
            </a:endParaRPr>
          </a:p>
          <a:p>
            <a:pPr algn="ctr"/>
            <a:r>
              <a:rPr lang="en-US" sz="2200" b="1" kern="1200" dirty="0" smtClean="0">
                <a:solidFill>
                  <a:srgbClr val="B7B7B7"/>
                </a:solidFill>
                <a:latin typeface="Montserrat"/>
                <a:cs typeface="Times New Roman" pitchFamily="18" charset="0"/>
              </a:rPr>
              <a:t>SEPTEMBER 2019</a:t>
            </a:r>
            <a:r>
              <a:rPr lang="ru-RU" sz="1100" b="1" dirty="0" smtClean="0">
                <a:cs typeface="Times New Roman" pitchFamily="18" charset="0"/>
              </a:rPr>
              <a:t/>
            </a:r>
            <a:br>
              <a:rPr lang="ru-RU" sz="1100" b="1" dirty="0" smtClean="0">
                <a:cs typeface="Times New Roman" pitchFamily="18" charset="0"/>
              </a:rPr>
            </a:br>
            <a:endParaRPr lang="en-US" sz="11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979712" y="848585"/>
            <a:ext cx="3744416" cy="4960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200" b="1" dirty="0" smtClean="0">
                <a:cs typeface="Times New Roman" pitchFamily="18" charset="0"/>
              </a:rPr>
              <a:t>Attendance: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200" b="1" dirty="0" smtClean="0"/>
              <a:t>5 Members </a:t>
            </a:r>
            <a:r>
              <a:rPr lang="en-US" sz="1200" dirty="0" smtClean="0"/>
              <a:t>– </a:t>
            </a:r>
            <a:r>
              <a:rPr lang="en-US" sz="1200" b="1" dirty="0" smtClean="0"/>
              <a:t>2</a:t>
            </a:r>
            <a:r>
              <a:rPr lang="en-US" sz="1200" dirty="0" smtClean="0"/>
              <a:t> Architects, </a:t>
            </a:r>
            <a:r>
              <a:rPr lang="en-US" sz="1200" b="1" dirty="0" smtClean="0"/>
              <a:t>3</a:t>
            </a:r>
            <a:r>
              <a:rPr lang="en-US" sz="1200" dirty="0" smtClean="0"/>
              <a:t> Civil engineers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426" y="345471"/>
            <a:ext cx="1817915" cy="1146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93" y="2787774"/>
            <a:ext cx="3411227" cy="21150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8" y="1491630"/>
            <a:ext cx="1407539" cy="17570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1416746"/>
            <a:ext cx="2932841" cy="21799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992" y="1872131"/>
            <a:ext cx="4384184" cy="303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964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971600" y="160822"/>
            <a:ext cx="6624736" cy="664588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2200" b="1" kern="1200" dirty="0" smtClean="0">
                <a:solidFill>
                  <a:srgbClr val="B7B7B7"/>
                </a:solidFill>
                <a:latin typeface="Montserrat"/>
                <a:ea typeface="Montserrat"/>
                <a:cs typeface="Montserrat"/>
              </a:rPr>
              <a:t>Second </a:t>
            </a:r>
            <a:r>
              <a:rPr lang="en-US" sz="2200" b="1" kern="1200" dirty="0">
                <a:solidFill>
                  <a:srgbClr val="B7B7B7"/>
                </a:solidFill>
                <a:latin typeface="Montserrat"/>
                <a:ea typeface="Montserrat"/>
                <a:cs typeface="Montserrat"/>
              </a:rPr>
              <a:t>in-person meeting </a:t>
            </a:r>
            <a:r>
              <a:rPr lang="en-US" sz="2200" b="1" dirty="0" smtClean="0">
                <a:solidFill>
                  <a:srgbClr val="008578"/>
                </a:solidFill>
                <a:latin typeface="Montserrat" charset="0"/>
                <a:ea typeface="Karla"/>
                <a:cs typeface="Karla"/>
              </a:rPr>
              <a:t>FIB </a:t>
            </a:r>
            <a:r>
              <a:rPr lang="en-US" sz="2200" b="1" dirty="0">
                <a:solidFill>
                  <a:srgbClr val="008578"/>
                </a:solidFill>
                <a:latin typeface="Montserrat" charset="0"/>
                <a:ea typeface="Karla"/>
                <a:cs typeface="Karla"/>
              </a:rPr>
              <a:t>YMG</a:t>
            </a:r>
            <a:r>
              <a:rPr lang="ru-RU" sz="2200" b="1" dirty="0" smtClean="0">
                <a:cs typeface="Times New Roman" pitchFamily="18" charset="0"/>
              </a:rPr>
              <a:t> </a:t>
            </a:r>
            <a:r>
              <a:rPr lang="en-US" sz="2200" b="1" kern="1200" dirty="0" smtClean="0">
                <a:solidFill>
                  <a:srgbClr val="B7B7B7"/>
                </a:solidFill>
                <a:latin typeface="Montserrat"/>
                <a:ea typeface="Montserrat"/>
                <a:cs typeface="Montserrat"/>
              </a:rPr>
              <a:t>Ukraine (Odesa)</a:t>
            </a:r>
          </a:p>
          <a:p>
            <a:pPr algn="ctr"/>
            <a:endParaRPr lang="en-US" sz="2200" b="1" kern="1200" dirty="0" smtClean="0">
              <a:solidFill>
                <a:srgbClr val="B7B7B7"/>
              </a:solidFill>
              <a:latin typeface="Montserrat"/>
              <a:cs typeface="Times New Roman" pitchFamily="18" charset="0"/>
            </a:endParaRPr>
          </a:p>
          <a:p>
            <a:pPr algn="ctr"/>
            <a:r>
              <a:rPr lang="en-US" sz="2200" b="1" kern="1200" dirty="0">
                <a:solidFill>
                  <a:srgbClr val="B7B7B7"/>
                </a:solidFill>
                <a:latin typeface="Montserrat"/>
                <a:cs typeface="Times New Roman" pitchFamily="18" charset="0"/>
              </a:rPr>
              <a:t>Topic: Concrete structures in the line of eco-development</a:t>
            </a:r>
            <a:r>
              <a:rPr lang="ru-RU" sz="1100" b="1" dirty="0" smtClean="0">
                <a:cs typeface="Times New Roman" pitchFamily="18" charset="0"/>
              </a:rPr>
              <a:t/>
            </a:r>
            <a:br>
              <a:rPr lang="ru-RU" sz="1100" b="1" dirty="0" smtClean="0">
                <a:cs typeface="Times New Roman" pitchFamily="18" charset="0"/>
              </a:rPr>
            </a:br>
            <a:endParaRPr lang="en-US" sz="11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419872" y="693348"/>
            <a:ext cx="4968552" cy="23712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200" dirty="0" smtClean="0">
                <a:cs typeface="Times New Roman" pitchFamily="18" charset="0"/>
              </a:rPr>
              <a:t>Meeting was held in collaboration with Ukrainian Architects in </a:t>
            </a:r>
            <a:r>
              <a:rPr lang="en-US" sz="2200" dirty="0">
                <a:cs typeface="Times New Roman" pitchFamily="18" charset="0"/>
              </a:rPr>
              <a:t>the conference room of the architectural studio </a:t>
            </a:r>
            <a:r>
              <a:rPr lang="en-US" sz="2200" b="1" dirty="0" smtClean="0">
                <a:cs typeface="Times New Roman" pitchFamily="18" charset="0"/>
              </a:rPr>
              <a:t>IMLA</a:t>
            </a:r>
            <a:endParaRPr lang="en-US" sz="2200" b="1" dirty="0"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sz="2200" b="1" dirty="0"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dirty="0">
                <a:cs typeface="Times New Roman" pitchFamily="18" charset="0"/>
              </a:rPr>
              <a:t>Meeting format - informal communication on professional topics -</a:t>
            </a:r>
          </a:p>
          <a:p>
            <a:pPr algn="ctr">
              <a:lnSpc>
                <a:spcPct val="120000"/>
              </a:lnSpc>
            </a:pPr>
            <a:r>
              <a:rPr lang="en-US" sz="2200" b="1" dirty="0">
                <a:cs typeface="Times New Roman" pitchFamily="18" charset="0"/>
              </a:rPr>
              <a:t>“TWO HOURS AFTER WORK”</a:t>
            </a:r>
          </a:p>
          <a:p>
            <a:endParaRPr lang="en-US" sz="2200" b="1" dirty="0" smtClean="0">
              <a:cs typeface="Times New Roman" pitchFamily="18" charset="0"/>
            </a:endParaRPr>
          </a:p>
          <a:p>
            <a:endParaRPr lang="en-US" sz="2200" b="1" dirty="0" smtClean="0">
              <a:cs typeface="Times New Roman" pitchFamily="18" charset="0"/>
            </a:endParaRPr>
          </a:p>
          <a:p>
            <a:r>
              <a:rPr lang="en-US" sz="2200" b="1" dirty="0" smtClean="0">
                <a:cs typeface="Times New Roman" pitchFamily="18" charset="0"/>
              </a:rPr>
              <a:t>Discussion: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200" dirty="0" smtClean="0"/>
              <a:t>Mission and goals of </a:t>
            </a:r>
            <a:r>
              <a:rPr lang="en-US" sz="2200" i="1" dirty="0" smtClean="0"/>
              <a:t>FIB</a:t>
            </a:r>
            <a:r>
              <a:rPr lang="en-US" sz="2200" dirty="0" smtClean="0"/>
              <a:t> International and </a:t>
            </a:r>
            <a:r>
              <a:rPr lang="en-US" sz="2200" i="1" dirty="0"/>
              <a:t>fib</a:t>
            </a:r>
            <a:r>
              <a:rPr lang="en-US" sz="2200" dirty="0"/>
              <a:t> YMG </a:t>
            </a:r>
            <a:r>
              <a:rPr lang="en-US" sz="2200" dirty="0" smtClean="0"/>
              <a:t>International</a:t>
            </a:r>
            <a:endParaRPr lang="en-US" sz="22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200" dirty="0" smtClean="0"/>
              <a:t>Green </a:t>
            </a:r>
            <a:r>
              <a:rPr lang="en-US" sz="2200" dirty="0"/>
              <a:t>(ECO) Concrete - Green concrete. What is happening in the world and how green it can be. Based on </a:t>
            </a:r>
            <a:r>
              <a:rPr lang="en-US" sz="2200" i="1" dirty="0" smtClean="0"/>
              <a:t>fib</a:t>
            </a:r>
            <a:r>
              <a:rPr lang="en-US" sz="2200" dirty="0" smtClean="0"/>
              <a:t> Bulletin 67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200" dirty="0" smtClean="0"/>
              <a:t>Designing </a:t>
            </a:r>
            <a:r>
              <a:rPr lang="en-US" sz="2200" dirty="0"/>
              <a:t>of hotels in the greenest region of Ukraine – Carpathians </a:t>
            </a:r>
            <a:r>
              <a:rPr lang="en-US" sz="2200" dirty="0" smtClean="0"/>
              <a:t>mountains – topic was presented by experienced architect head of IMLA Studio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5" y="1491630"/>
            <a:ext cx="3168352" cy="2376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3061359"/>
            <a:ext cx="3635896" cy="2045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320" y="3061359"/>
            <a:ext cx="1456389" cy="206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998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971600" y="160822"/>
            <a:ext cx="6624736" cy="664588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2200" b="1" kern="1200" dirty="0" smtClean="0">
                <a:solidFill>
                  <a:srgbClr val="B7B7B7"/>
                </a:solidFill>
                <a:latin typeface="Montserrat"/>
                <a:ea typeface="Montserrat"/>
                <a:cs typeface="Montserrat"/>
              </a:rPr>
              <a:t>Publication on </a:t>
            </a:r>
            <a:r>
              <a:rPr lang="en-US" sz="2200" i="1" kern="1200" dirty="0" smtClean="0">
                <a:solidFill>
                  <a:srgbClr val="B7B7B7"/>
                </a:solidFill>
                <a:latin typeface="Montserrat"/>
                <a:ea typeface="Montserrat"/>
                <a:cs typeface="Montserrat"/>
              </a:rPr>
              <a:t>fib </a:t>
            </a:r>
            <a:r>
              <a:rPr lang="en-US" sz="2200" b="1" kern="1200" dirty="0" smtClean="0">
                <a:solidFill>
                  <a:srgbClr val="B7B7B7"/>
                </a:solidFill>
                <a:latin typeface="Montserrat"/>
                <a:ea typeface="Montserrat"/>
                <a:cs typeface="Montserrat"/>
              </a:rPr>
              <a:t>Website</a:t>
            </a:r>
          </a:p>
          <a:p>
            <a:pPr algn="ctr"/>
            <a:endParaRPr lang="en-US" sz="2200" b="1" kern="1200" dirty="0" smtClean="0">
              <a:solidFill>
                <a:srgbClr val="B7B7B7"/>
              </a:solidFill>
              <a:latin typeface="Montserrat"/>
              <a:cs typeface="Times New Roman" pitchFamily="18" charset="0"/>
            </a:endParaRPr>
          </a:p>
          <a:p>
            <a:pPr algn="ctr"/>
            <a:r>
              <a:rPr lang="en-US" sz="2200" b="1" kern="1200" dirty="0" smtClean="0">
                <a:solidFill>
                  <a:srgbClr val="B7B7B7"/>
                </a:solidFill>
                <a:latin typeface="Montserrat"/>
                <a:cs typeface="Times New Roman" pitchFamily="18" charset="0"/>
              </a:rPr>
              <a:t>Short essay about last meeting</a:t>
            </a:r>
            <a:r>
              <a:rPr lang="ru-RU" sz="1100" b="1" dirty="0" smtClean="0">
                <a:cs typeface="Times New Roman" pitchFamily="18" charset="0"/>
              </a:rPr>
              <a:t/>
            </a:r>
            <a:br>
              <a:rPr lang="ru-RU" sz="1100" b="1" dirty="0" smtClean="0">
                <a:cs typeface="Times New Roman" pitchFamily="18" charset="0"/>
              </a:rPr>
            </a:br>
            <a:endParaRPr lang="en-US" sz="11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47664" y="825410"/>
            <a:ext cx="6768752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www.fib-international.org/blog/389-fib-young-members-group-of-ukraine-meeting-in-odesa.html</a:t>
            </a:r>
            <a:endParaRPr lang="en-US" sz="2400" dirty="0" smtClean="0"/>
          </a:p>
          <a:p>
            <a:pPr>
              <a:lnSpc>
                <a:spcPct val="120000"/>
              </a:lnSpc>
            </a:pPr>
            <a:endParaRPr lang="en-US" sz="2400" b="1" dirty="0"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b="1" dirty="0" smtClean="0">
                <a:cs typeface="Times New Roman" pitchFamily="18" charset="0"/>
              </a:rPr>
              <a:t>Goal: to attend more members and share our activity for other young members group to improve collaboration</a:t>
            </a:r>
            <a:endParaRPr lang="en-US" sz="2200" b="1" dirty="0" smtClean="0"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831" y="1635646"/>
            <a:ext cx="4550273" cy="319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204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403648" y="163001"/>
            <a:ext cx="6624736" cy="1112603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en-US" sz="3700" b="1" kern="1200" dirty="0" smtClean="0">
                <a:solidFill>
                  <a:srgbClr val="B7B7B7"/>
                </a:solidFill>
                <a:latin typeface="Montserrat"/>
                <a:ea typeface="Montserrat"/>
                <a:cs typeface="Montserrat"/>
              </a:rPr>
              <a:t>Beta version of FIB Young members Paper/Science</a:t>
            </a:r>
          </a:p>
          <a:p>
            <a:pPr algn="ctr">
              <a:lnSpc>
                <a:spcPct val="170000"/>
              </a:lnSpc>
            </a:pPr>
            <a:r>
              <a:rPr lang="en-US" sz="3700" b="1" kern="1200" dirty="0" smtClean="0">
                <a:solidFill>
                  <a:srgbClr val="B7B7B7"/>
                </a:solidFill>
                <a:latin typeface="Montserrat"/>
                <a:ea typeface="Montserrat"/>
                <a:cs typeface="Montserrat"/>
              </a:rPr>
              <a:t>The idea of creation is to improve collaboration between young members from different countries to find similar science interests and work </a:t>
            </a:r>
            <a:r>
              <a:rPr lang="ru-RU" sz="1100" b="1" dirty="0" smtClean="0">
                <a:cs typeface="Times New Roman" pitchFamily="18" charset="0"/>
              </a:rPr>
              <a:t/>
            </a:r>
            <a:br>
              <a:rPr lang="ru-RU" sz="1100" b="1" dirty="0" smtClean="0">
                <a:cs typeface="Times New Roman" pitchFamily="18" charset="0"/>
              </a:rPr>
            </a:br>
            <a:endParaRPr lang="en-US" sz="11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439652" y="1118870"/>
            <a:ext cx="7056784" cy="14283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400" dirty="0" smtClean="0"/>
              <a:t>We create a Database </a:t>
            </a:r>
            <a:r>
              <a:rPr lang="en-US" sz="1400" dirty="0"/>
              <a:t>program </a:t>
            </a:r>
            <a:r>
              <a:rPr lang="en-US" sz="1400" dirty="0" smtClean="0"/>
              <a:t>for all YMG members to share their science interests and work to improve collaboration. Program runs </a:t>
            </a:r>
            <a:r>
              <a:rPr lang="en-US" sz="1400" dirty="0"/>
              <a:t>on any server and works. </a:t>
            </a:r>
            <a:endParaRPr lang="en-US" sz="1400" dirty="0" smtClean="0"/>
          </a:p>
          <a:p>
            <a:pPr algn="ctr">
              <a:lnSpc>
                <a:spcPct val="120000"/>
              </a:lnSpc>
            </a:pPr>
            <a:r>
              <a:rPr lang="en-US" sz="1400" dirty="0" smtClean="0"/>
              <a:t>But we have problems with frontend design, if anyone could involve/help, please contact 0155544@gmail.com</a:t>
            </a:r>
            <a:endParaRPr lang="en-US" sz="800" b="1" dirty="0" smtClean="0"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544" y="2176311"/>
            <a:ext cx="3960440" cy="16836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052" y="2855503"/>
            <a:ext cx="4392488" cy="2008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2523402"/>
            <a:ext cx="3927730" cy="181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073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412168" y="0"/>
            <a:ext cx="6624736" cy="111260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en-US" sz="3700" b="1" kern="1200" dirty="0" smtClean="0">
                <a:solidFill>
                  <a:srgbClr val="B7B7B7"/>
                </a:solidFill>
                <a:latin typeface="Montserrat"/>
                <a:ea typeface="Montserrat"/>
                <a:cs typeface="Montserrat"/>
              </a:rPr>
              <a:t>Arrangements for future work</a:t>
            </a:r>
            <a:r>
              <a:rPr lang="ru-RU" sz="1100" b="1" dirty="0" smtClean="0">
                <a:cs typeface="Times New Roman" pitchFamily="18" charset="0"/>
              </a:rPr>
              <a:t/>
            </a:r>
            <a:br>
              <a:rPr lang="ru-RU" sz="1100" b="1" dirty="0" smtClean="0">
                <a:cs typeface="Times New Roman" pitchFamily="18" charset="0"/>
              </a:rPr>
            </a:br>
            <a:endParaRPr lang="en-US" sz="11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331640" y="987574"/>
            <a:ext cx="7494308" cy="108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solidFill>
                  <a:srgbClr val="383838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Arrangements were made for a workshop at the factory of the </a:t>
            </a:r>
            <a:r>
              <a:rPr lang="en-US" sz="1200" b="1" dirty="0">
                <a:solidFill>
                  <a:srgbClr val="383838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SPRUT Ukraine </a:t>
            </a:r>
            <a:r>
              <a:rPr lang="en-US" sz="1200" dirty="0">
                <a:solidFill>
                  <a:srgbClr val="383838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company, which deals with the mechanical joining of reinforced bars.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solidFill>
                  <a:srgbClr val="383838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 I have arrangement about </a:t>
            </a:r>
            <a:r>
              <a:rPr lang="en-US" sz="1200" dirty="0" smtClean="0">
                <a:solidFill>
                  <a:srgbClr val="383838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carrying out </a:t>
            </a:r>
            <a:r>
              <a:rPr lang="en-US" sz="1200" dirty="0">
                <a:solidFill>
                  <a:srgbClr val="383838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meeting in a short formats in Odesa’s branch of the </a:t>
            </a:r>
            <a:r>
              <a:rPr lang="en-US" sz="1200" dirty="0" err="1">
                <a:solidFill>
                  <a:srgbClr val="383838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Mapei</a:t>
            </a:r>
            <a:r>
              <a:rPr lang="en-US" sz="1200" dirty="0">
                <a:solidFill>
                  <a:srgbClr val="383838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company with the theme devoted to modern methods of reinforcing reinforced concrete structures.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solidFill>
                  <a:srgbClr val="383838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Those meetings were supposed to be held in November and December, but at the moment there are organizational difficulties that are associated with a lack of my time and the difficulties of coordinating time in production (for workshop</a:t>
            </a:r>
            <a:r>
              <a:rPr lang="en-US" sz="1200" dirty="0" smtClean="0">
                <a:solidFill>
                  <a:srgbClr val="383838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This workshop will be established at 2020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928" y="2484137"/>
            <a:ext cx="1944216" cy="7512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316" y="3235426"/>
            <a:ext cx="2097100" cy="15952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2859782"/>
            <a:ext cx="3374225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54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dwa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ib YMG template.potx" id="{427303F1-E59A-45AA-A897-205BB2D9C3D5}" vid="{2F44929E-6918-4545-8895-A914122D35DC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FIB future</Template>
  <TotalTime>3328</TotalTime>
  <Words>591</Words>
  <Application>Microsoft Office PowerPoint</Application>
  <PresentationFormat>Екран (16:9)</PresentationFormat>
  <Paragraphs>62</Paragraphs>
  <Slides>11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8" baseType="lpstr">
      <vt:lpstr>Arial</vt:lpstr>
      <vt:lpstr>Times New Roman</vt:lpstr>
      <vt:lpstr>Montserrat</vt:lpstr>
      <vt:lpstr>Karla</vt:lpstr>
      <vt:lpstr>Open Sans</vt:lpstr>
      <vt:lpstr>Calibri</vt:lpstr>
      <vt:lpstr>Cadwal template</vt:lpstr>
      <vt:lpstr>fib Young Members Group of Ukraine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fib International Young Members Group</dc:title>
  <dc:creator>Vlad Shekhovtsov</dc:creator>
  <cp:lastModifiedBy>-</cp:lastModifiedBy>
  <cp:revision>81</cp:revision>
  <dcterms:created xsi:type="dcterms:W3CDTF">2018-08-23T15:54:00Z</dcterms:created>
  <dcterms:modified xsi:type="dcterms:W3CDTF">2020-01-30T14:05:45Z</dcterms:modified>
</cp:coreProperties>
</file>