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9" r:id="rId10"/>
    <p:sldId id="270" r:id="rId11"/>
    <p:sldId id="271" r:id="rId12"/>
    <p:sldId id="272" r:id="rId13"/>
    <p:sldId id="278" r:id="rId14"/>
    <p:sldId id="274" r:id="rId15"/>
    <p:sldId id="281" r:id="rId16"/>
    <p:sldId id="276" r:id="rId17"/>
    <p:sldId id="282" r:id="rId18"/>
    <p:sldId id="277" r:id="rId19"/>
    <p:sldId id="279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84" r:id="rId29"/>
    <p:sldId id="294" r:id="rId30"/>
    <p:sldId id="295" r:id="rId31"/>
    <p:sldId id="296" r:id="rId32"/>
    <p:sldId id="297" r:id="rId33"/>
    <p:sldId id="298" r:id="rId34"/>
    <p:sldId id="299" r:id="rId35"/>
    <p:sldId id="273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-204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BBCEF-58F1-4A18-A035-21619C9BBFCB}" type="datetimeFigureOut">
              <a:rPr lang="uk-UA" smtClean="0"/>
              <a:pPr/>
              <a:t>24.04.2018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64B63-ECFC-459D-AFC0-6AE4DFB0D27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4B63-ECFC-459D-AFC0-6AE4DFB0D27B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CB1-69DB-4D05-86B0-89F70454B231}" type="datetime1">
              <a:rPr lang="uk-UA" smtClean="0"/>
              <a:pPr/>
              <a:t>24.04.2018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B418-33E2-45D9-90C2-CA43E3A92AE9}" type="datetime1">
              <a:rPr lang="uk-UA" smtClean="0"/>
              <a:pPr/>
              <a:t>24.04.2018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D579-7437-46F5-AD3E-56075A655406}" type="datetime1">
              <a:rPr lang="uk-UA" smtClean="0"/>
              <a:pPr/>
              <a:t>24.04.2018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0EB3-B641-4322-B8C0-748C243DB0BC}" type="datetime1">
              <a:rPr lang="uk-UA" smtClean="0"/>
              <a:pPr/>
              <a:t>24.04.2018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3D9-C032-4D57-A690-7E1932E056B8}" type="datetime1">
              <a:rPr lang="uk-UA" smtClean="0"/>
              <a:pPr/>
              <a:t>24.04.2018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D7E-2846-48F5-877F-148978D6849A}" type="datetime1">
              <a:rPr lang="uk-UA" smtClean="0"/>
              <a:pPr/>
              <a:t>24.04.2018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15BF-EF4D-46C3-9345-4CCDCC31F78C}" type="datetime1">
              <a:rPr lang="uk-UA" smtClean="0"/>
              <a:pPr/>
              <a:t>24.04.2018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1CB2-D0DA-46F4-9E74-F939CB37452F}" type="datetime1">
              <a:rPr lang="uk-UA" smtClean="0"/>
              <a:pPr/>
              <a:t>24.04.2018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7CEC-320F-41EB-9286-F22D25BB8DA7}" type="datetime1">
              <a:rPr lang="uk-UA" smtClean="0"/>
              <a:pPr/>
              <a:t>24.04.2018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1A62-5CE8-4B0A-84AB-D95B5E77A9B8}" type="datetime1">
              <a:rPr lang="uk-UA" smtClean="0"/>
              <a:pPr/>
              <a:t>24.04.2018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F041-3B16-4E89-A94D-AA1F4338DFFF}" type="datetime1">
              <a:rPr lang="uk-UA" smtClean="0"/>
              <a:pPr/>
              <a:t>24.04.2018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7B68F-F099-4CC6-B6CB-07A27F68479B}" type="datetime1">
              <a:rPr lang="uk-UA" smtClean="0"/>
              <a:pPr/>
              <a:t>24.04.2018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B9BA-24F2-4A58-81C2-345AC8EB6E0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358246" cy="29289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err="1" smtClean="0"/>
              <a:t>Доповідь</a:t>
            </a:r>
            <a:r>
              <a:rPr lang="ru-RU" sz="4000" dirty="0" smtClean="0"/>
              <a:t> на тему: «</a:t>
            </a:r>
            <a:r>
              <a:rPr lang="ru-RU" sz="4000" dirty="0" err="1" smtClean="0"/>
              <a:t>Аналіз</a:t>
            </a:r>
            <a:r>
              <a:rPr lang="ru-RU" sz="4000" dirty="0" smtClean="0"/>
              <a:t> </a:t>
            </a:r>
            <a:r>
              <a:rPr lang="ru-RU" sz="4000" dirty="0" err="1" smtClean="0"/>
              <a:t>деформацій</a:t>
            </a:r>
            <a:r>
              <a:rPr lang="ru-RU" sz="4000" dirty="0" smtClean="0"/>
              <a:t> </a:t>
            </a:r>
            <a:r>
              <a:rPr lang="ru-RU" sz="4000" dirty="0" err="1" smtClean="0"/>
              <a:t>залізобетонних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монолітних</a:t>
            </a:r>
            <a:r>
              <a:rPr lang="ru-RU" sz="4000" dirty="0" smtClean="0"/>
              <a:t> плит в </a:t>
            </a:r>
            <a:r>
              <a:rPr lang="ru-RU" sz="4000" dirty="0" err="1" smtClean="0"/>
              <a:t>залежності</a:t>
            </a:r>
            <a:r>
              <a:rPr lang="ru-RU" sz="4000" dirty="0" smtClean="0"/>
              <a:t> </a:t>
            </a:r>
            <a:r>
              <a:rPr lang="ru-RU" sz="4000" dirty="0" err="1" smtClean="0"/>
              <a:t>від</a:t>
            </a:r>
            <a:r>
              <a:rPr lang="ru-RU" sz="4000" dirty="0" smtClean="0"/>
              <a:t> </a:t>
            </a:r>
            <a:r>
              <a:rPr lang="ru-RU" sz="4000" dirty="0" err="1" smtClean="0"/>
              <a:t>місця</a:t>
            </a:r>
            <a:r>
              <a:rPr lang="ru-RU" sz="4000" dirty="0" smtClean="0"/>
              <a:t> </a:t>
            </a:r>
            <a:r>
              <a:rPr lang="ru-RU" sz="4000" dirty="0" err="1" smtClean="0"/>
              <a:t>прикладання</a:t>
            </a:r>
            <a:r>
              <a:rPr lang="ru-RU" sz="4000" dirty="0" smtClean="0"/>
              <a:t> температурного </a:t>
            </a:r>
            <a:r>
              <a:rPr lang="ru-RU" sz="4000" dirty="0" err="1" smtClean="0"/>
              <a:t>навантаження</a:t>
            </a:r>
            <a:r>
              <a:rPr lang="ru-RU" sz="4000" dirty="0" smtClean="0"/>
              <a:t>, </a:t>
            </a:r>
            <a:r>
              <a:rPr lang="ru-RU" sz="4000" dirty="0" err="1" smtClean="0"/>
              <a:t>відносно</a:t>
            </a:r>
            <a:r>
              <a:rPr lang="ru-RU" sz="4000" dirty="0" smtClean="0"/>
              <a:t> </a:t>
            </a:r>
            <a:r>
              <a:rPr lang="ru-RU" sz="4000" dirty="0" err="1" smtClean="0"/>
              <a:t>основних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несучих</a:t>
            </a:r>
            <a:r>
              <a:rPr lang="ru-RU" sz="4000" dirty="0" smtClean="0"/>
              <a:t> </a:t>
            </a:r>
            <a:r>
              <a:rPr lang="ru-RU" sz="4000" dirty="0" err="1" smtClean="0"/>
              <a:t>конструкцій</a:t>
            </a:r>
            <a:r>
              <a:rPr lang="ru-RU" sz="4000" dirty="0" smtClean="0"/>
              <a:t> </a:t>
            </a:r>
            <a:r>
              <a:rPr lang="ru-RU" sz="4000" dirty="0" err="1" smtClean="0"/>
              <a:t>будівлі</a:t>
            </a:r>
            <a:r>
              <a:rPr lang="ru-RU" sz="4000" dirty="0" smtClean="0"/>
              <a:t>»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71876"/>
            <a:ext cx="7858180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Метою </a:t>
            </a:r>
            <a:r>
              <a:rPr lang="uk-UA" dirty="0">
                <a:solidFill>
                  <a:schemeClr val="tx1"/>
                </a:solidFill>
              </a:rPr>
              <a:t>даної роботи є ознайомлення з </a:t>
            </a:r>
            <a:r>
              <a:rPr lang="ru-RU" dirty="0" err="1" smtClean="0">
                <a:solidFill>
                  <a:schemeClr val="tx1"/>
                </a:solidFill>
              </a:rPr>
              <a:t>деформаціями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залізобетонних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монолітних</a:t>
            </a:r>
            <a:r>
              <a:rPr lang="ru-RU" dirty="0" smtClean="0">
                <a:solidFill>
                  <a:schemeClr val="tx1"/>
                </a:solidFill>
              </a:rPr>
              <a:t> плит в </a:t>
            </a:r>
            <a:r>
              <a:rPr lang="ru-RU" dirty="0" err="1" smtClean="0">
                <a:solidFill>
                  <a:schemeClr val="tx1"/>
                </a:solidFill>
              </a:rPr>
              <a:t>залежності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місця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прикладання</a:t>
            </a:r>
            <a:r>
              <a:rPr lang="ru-RU" dirty="0" smtClean="0">
                <a:solidFill>
                  <a:schemeClr val="tx1"/>
                </a:solidFill>
              </a:rPr>
              <a:t> температурного </a:t>
            </a:r>
            <a:r>
              <a:rPr lang="ru-RU" dirty="0" err="1" smtClean="0">
                <a:solidFill>
                  <a:schemeClr val="tx1"/>
                </a:solidFill>
              </a:rPr>
              <a:t>навантаження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z="1600" smtClean="0"/>
              <a:pPr/>
              <a:t>1</a:t>
            </a:fld>
            <a:endParaRPr lang="uk-UA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0001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/>
              <a:t>Графік зміни температури у часі для вузла на поверхні плити, яку обігрівають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10</a:t>
            </a:fld>
            <a:endParaRPr lang="uk-UA"/>
          </a:p>
        </p:txBody>
      </p:sp>
      <p:pic>
        <p:nvPicPr>
          <p:cNvPr id="5" name="Рисунок 4" descr="D:\в статью\pic\график  прогрева узла на обогреваемой пов..jpg"/>
          <p:cNvPicPr/>
          <p:nvPr/>
        </p:nvPicPr>
        <p:blipFill>
          <a:blip r:embed="rId2" cstate="print"/>
          <a:srcRect l="11589" t="22222" r="21202" b="14912"/>
          <a:stretch>
            <a:fillRect/>
          </a:stretch>
        </p:blipFill>
        <p:spPr bwMode="auto">
          <a:xfrm>
            <a:off x="1071538" y="1285860"/>
            <a:ext cx="72152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10001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/>
              <a:t>Графік зміни температури у часі для вузла заглибленого у тіло плити на 50 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11</a:t>
            </a:fld>
            <a:endParaRPr lang="uk-UA"/>
          </a:p>
        </p:txBody>
      </p:sp>
      <p:pic>
        <p:nvPicPr>
          <p:cNvPr id="5" name="Рисунок 4" descr="D:\в статью\pic\график  прогрева узла на 50 мм от пов..jpg"/>
          <p:cNvPicPr/>
          <p:nvPr/>
        </p:nvPicPr>
        <p:blipFill>
          <a:blip r:embed="rId2" cstate="print"/>
          <a:srcRect l="11946" t="22462" r="21203" b="15077"/>
          <a:stretch>
            <a:fillRect/>
          </a:stretch>
        </p:blipFill>
        <p:spPr bwMode="auto">
          <a:xfrm>
            <a:off x="1285852" y="1428736"/>
            <a:ext cx="68580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071570"/>
          </a:xfrm>
        </p:spPr>
        <p:txBody>
          <a:bodyPr/>
          <a:lstStyle/>
          <a:p>
            <a:pPr algn="ctr">
              <a:buNone/>
            </a:pPr>
            <a:r>
              <a:rPr lang="uk-UA" dirty="0"/>
              <a:t>Графік зміни температури у часі для поверхні </a:t>
            </a:r>
            <a:r>
              <a:rPr lang="uk-UA" dirty="0" smtClean="0"/>
              <a:t>плити</a:t>
            </a:r>
            <a:r>
              <a:rPr lang="ru-RU" dirty="0" smtClean="0"/>
              <a:t>,</a:t>
            </a:r>
            <a:r>
              <a:rPr lang="uk-UA" dirty="0" smtClean="0"/>
              <a:t> </a:t>
            </a:r>
            <a:r>
              <a:rPr lang="uk-UA" dirty="0"/>
              <a:t>яку не обігрівають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12</a:t>
            </a:fld>
            <a:endParaRPr lang="uk-UA"/>
          </a:p>
        </p:txBody>
      </p:sp>
      <p:pic>
        <p:nvPicPr>
          <p:cNvPr id="5" name="Рисунок 4" descr="D:\в статью\pic\график  прогрева узла на необогреваемой пов..jpg"/>
          <p:cNvPicPr/>
          <p:nvPr/>
        </p:nvPicPr>
        <p:blipFill>
          <a:blip r:embed="rId2" cstate="print"/>
          <a:srcRect l="12352" t="22674" r="21314" b="15086"/>
          <a:stretch>
            <a:fillRect/>
          </a:stretch>
        </p:blipFill>
        <p:spPr bwMode="auto">
          <a:xfrm>
            <a:off x="1071538" y="1285860"/>
            <a:ext cx="7358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Розрахунок залізобетонної монолітної плити на дію підвищених температур в ПК ЛИРА-САПР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uk-UA" sz="3400" dirty="0" smtClean="0"/>
              <a:t>Граничним станом за ознакою втрати несучої здатності є стан, за якого настає одна з наступних умов:</a:t>
            </a:r>
          </a:p>
          <a:p>
            <a:pPr lvl="0"/>
            <a:r>
              <a:rPr lang="uk-UA" sz="3400" dirty="0" smtClean="0"/>
              <a:t>обвалення зразка;</a:t>
            </a:r>
          </a:p>
          <a:p>
            <a:pPr lvl="0"/>
            <a:r>
              <a:rPr lang="uk-UA" sz="3400" dirty="0" smtClean="0"/>
              <a:t> виникнення граничних деформацій, що складають для зразків горизонтальних конструкцій: </a:t>
            </a:r>
          </a:p>
          <a:p>
            <a:pPr>
              <a:buNone/>
            </a:pPr>
            <a:r>
              <a:rPr lang="uk-UA" sz="3400" dirty="0" smtClean="0"/>
              <a:t>а) граничне значення прогину:</a:t>
            </a:r>
          </a:p>
          <a:p>
            <a:pPr>
              <a:buNone/>
            </a:pPr>
            <a:r>
              <a:rPr lang="uk-UA" sz="3400" dirty="0" smtClean="0"/>
              <a:t> </a:t>
            </a:r>
          </a:p>
          <a:p>
            <a:pPr>
              <a:buNone/>
            </a:pPr>
            <a:r>
              <a:rPr lang="uk-UA" sz="3400" i="1" dirty="0" smtClean="0"/>
              <a:t>         D</a:t>
            </a:r>
            <a:r>
              <a:rPr lang="uk-UA" sz="3400" dirty="0" smtClean="0"/>
              <a:t> = </a:t>
            </a:r>
            <a:r>
              <a:rPr lang="uk-UA" sz="3400" i="1" dirty="0" smtClean="0"/>
              <a:t>L</a:t>
            </a:r>
            <a:r>
              <a:rPr lang="uk-UA" sz="3400" i="1" baseline="30000" dirty="0" smtClean="0"/>
              <a:t>2</a:t>
            </a:r>
            <a:r>
              <a:rPr lang="uk-UA" sz="3400" dirty="0" smtClean="0"/>
              <a:t>/400</a:t>
            </a:r>
            <a:r>
              <a:rPr lang="uk-UA" sz="3400" i="1" dirty="0" smtClean="0"/>
              <a:t>b</a:t>
            </a:r>
            <a:r>
              <a:rPr lang="uk-UA" sz="3400" dirty="0" smtClean="0"/>
              <a:t> мм;	 (1)</a:t>
            </a:r>
          </a:p>
          <a:p>
            <a:pPr>
              <a:buNone/>
            </a:pPr>
            <a:r>
              <a:rPr lang="uk-UA" sz="3400" dirty="0" smtClean="0"/>
              <a:t> </a:t>
            </a:r>
          </a:p>
          <a:p>
            <a:pPr>
              <a:buNone/>
            </a:pPr>
            <a:r>
              <a:rPr lang="uk-UA" sz="3400" dirty="0" smtClean="0"/>
              <a:t>б) граничне значення швидкості наростання деформації:</a:t>
            </a:r>
          </a:p>
          <a:p>
            <a:pPr>
              <a:buNone/>
            </a:pPr>
            <a:r>
              <a:rPr lang="uk-UA" sz="3400" dirty="0" smtClean="0"/>
              <a:t> </a:t>
            </a:r>
          </a:p>
          <a:p>
            <a:pPr>
              <a:buNone/>
            </a:pPr>
            <a:r>
              <a:rPr lang="uk-UA" sz="3400" dirty="0" smtClean="0"/>
              <a:t>        </a:t>
            </a:r>
            <a:r>
              <a:rPr lang="en-US" sz="3400" dirty="0" err="1" smtClean="0"/>
              <a:t>dD</a:t>
            </a:r>
            <a:r>
              <a:rPr lang="en-US" sz="3400" dirty="0" smtClean="0"/>
              <a:t>/</a:t>
            </a:r>
            <a:r>
              <a:rPr lang="en-US" sz="3400" dirty="0" err="1" smtClean="0"/>
              <a:t>dT</a:t>
            </a:r>
            <a:r>
              <a:rPr lang="en-US" sz="3400" dirty="0" smtClean="0"/>
              <a:t>=L</a:t>
            </a:r>
            <a:r>
              <a:rPr lang="en-US" sz="3400" dirty="0" smtClean="0">
                <a:latin typeface="Calibri"/>
              </a:rPr>
              <a:t>²/9000b </a:t>
            </a:r>
            <a:r>
              <a:rPr lang="uk-UA" sz="3400" dirty="0" err="1" smtClean="0">
                <a:latin typeface="Calibri"/>
              </a:rPr>
              <a:t>мм·хв¯¹</a:t>
            </a:r>
            <a:r>
              <a:rPr lang="uk-UA" sz="3400" dirty="0" smtClean="0">
                <a:latin typeface="Calibri"/>
              </a:rPr>
              <a:t>;</a:t>
            </a:r>
            <a:r>
              <a:rPr lang="uk-UA" sz="3400" dirty="0" smtClean="0"/>
              <a:t>   (2)</a:t>
            </a:r>
          </a:p>
          <a:p>
            <a:pPr>
              <a:buNone/>
            </a:pPr>
            <a:r>
              <a:rPr lang="uk-UA" sz="3400" dirty="0" smtClean="0"/>
              <a:t> </a:t>
            </a:r>
          </a:p>
          <a:p>
            <a:pPr>
              <a:buNone/>
            </a:pPr>
            <a:r>
              <a:rPr lang="uk-UA" sz="3400" dirty="0" smtClean="0"/>
              <a:t>де  </a:t>
            </a:r>
            <a:r>
              <a:rPr lang="uk-UA" sz="3400" i="1" dirty="0" smtClean="0"/>
              <a:t>L</a:t>
            </a:r>
            <a:r>
              <a:rPr lang="uk-UA" sz="3400" dirty="0" smtClean="0"/>
              <a:t> – прогін, мм;</a:t>
            </a:r>
          </a:p>
          <a:p>
            <a:pPr>
              <a:buNone/>
            </a:pPr>
            <a:r>
              <a:rPr lang="uk-UA" sz="3400" dirty="0" smtClean="0"/>
              <a:t>      </a:t>
            </a:r>
            <a:r>
              <a:rPr lang="uk-UA" sz="3400" i="1" dirty="0" smtClean="0"/>
              <a:t>b</a:t>
            </a:r>
            <a:r>
              <a:rPr lang="uk-UA" sz="3400" dirty="0" smtClean="0"/>
              <a:t> – розрахункова висота перерізу конструкції, мм.</a:t>
            </a:r>
          </a:p>
          <a:p>
            <a:pPr>
              <a:buNone/>
            </a:pPr>
            <a:r>
              <a:rPr lang="uk-UA" sz="3400" dirty="0" smtClean="0"/>
              <a:t>Якщо значення прогину не більше L/30, то граничною деформацією є тільки граничне значення прогину.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07157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Розрахункова схема залізобетонного каркасу</a:t>
            </a:r>
          </a:p>
          <a:p>
            <a:pPr algn="ctr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14</a:t>
            </a:fld>
            <a:endParaRPr lang="uk-UA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2500306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Аспирантура\Семинар огнестойкость НИИСК\В доповидь\Розрах схема.jpg"/>
          <p:cNvPicPr>
            <a:picLocks noChangeAspect="1" noChangeArrowheads="1"/>
          </p:cNvPicPr>
          <p:nvPr/>
        </p:nvPicPr>
        <p:blipFill>
          <a:blip r:embed="rId2" cstate="print"/>
          <a:srcRect l="28562" t="6913" r="28596" b="6678"/>
          <a:stretch>
            <a:fillRect/>
          </a:stretch>
        </p:blipFill>
        <p:spPr bwMode="auto">
          <a:xfrm>
            <a:off x="1785918" y="928670"/>
            <a:ext cx="5429288" cy="5322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15</a:t>
            </a:fld>
            <a:endParaRPr lang="uk-UA"/>
          </a:p>
        </p:txBody>
      </p:sp>
      <p:pic>
        <p:nvPicPr>
          <p:cNvPr id="2050" name="Picture 2" descr="F:\Аспирантура\Семинар огнестойкость НИИСК\Таб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206" b="27393"/>
          <a:stretch>
            <a:fillRect/>
          </a:stretch>
        </p:blipFill>
        <p:spPr bwMode="auto">
          <a:xfrm>
            <a:off x="1142976" y="500042"/>
            <a:ext cx="656961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Деформована схема залізобетонної будівлі без прикладання температурного навантаження (переміщення по осі </a:t>
            </a:r>
            <a:r>
              <a:rPr lang="en-US" sz="2400" dirty="0" smtClean="0"/>
              <a:t>Z)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16</a:t>
            </a:fld>
            <a:endParaRPr lang="uk-UA"/>
          </a:p>
        </p:txBody>
      </p:sp>
      <p:pic>
        <p:nvPicPr>
          <p:cNvPr id="3074" name="Picture 2" descr="F:\Аспирантура\Семинар огнестойкость НИИСК\В доповидь\Схема Нелінійний  Де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4444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Місце прикладання температурного навантаження на плиту перекриття першого поверху</a:t>
            </a: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17</a:t>
            </a:fld>
            <a:endParaRPr lang="uk-UA"/>
          </a:p>
        </p:txBody>
      </p:sp>
      <p:pic>
        <p:nvPicPr>
          <p:cNvPr id="5122" name="Picture 2" descr="F:\Аспирантура\Семинар огнестойкость НИИСК\В доповидь\60 гр средина 1 этаж\Місце прикладан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4444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Значення переміщень вузлів моделі по осі </a:t>
            </a:r>
            <a:r>
              <a:rPr lang="en-US" sz="2400" dirty="0" smtClean="0"/>
              <a:t>Z</a:t>
            </a:r>
            <a:r>
              <a:rPr lang="uk-UA" sz="2400" dirty="0" smtClean="0"/>
              <a:t> на 60-й хвилині умовної пожежі в середньому прольоті першого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18</a:t>
            </a:fld>
            <a:endParaRPr lang="uk-UA"/>
          </a:p>
        </p:txBody>
      </p:sp>
      <p:pic>
        <p:nvPicPr>
          <p:cNvPr id="4098" name="Picture 2" descr="F:\Аспирантура\Семинар огнестойкость НИИСК\В доповидь\60 гр средина 1 этаж\Z тем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906"/>
          <a:stretch>
            <a:fillRect/>
          </a:stretch>
        </p:blipFill>
        <p:spPr bwMode="auto">
          <a:xfrm>
            <a:off x="0" y="1357298"/>
            <a:ext cx="9144000" cy="4625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Схема руйнування плити перекриття на 60-й хвилині умовної пожежі в середньому прольоті першого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19</a:t>
            </a:fld>
            <a:endParaRPr lang="uk-UA"/>
          </a:p>
        </p:txBody>
      </p:sp>
      <p:pic>
        <p:nvPicPr>
          <p:cNvPr id="6146" name="Picture 2" descr="F:\Аспирантура\Семинар огнестойкость НИИСК\В доповидь\60 гр средина 1 этаж\руйнування нижн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783" b="-3255"/>
          <a:stretch>
            <a:fillRect/>
          </a:stretch>
        </p:blipFill>
        <p:spPr bwMode="auto">
          <a:xfrm>
            <a:off x="0" y="1500174"/>
            <a:ext cx="9144001" cy="4769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2400" dirty="0"/>
              <a:t>Для моделювання задачі розподілу температури в перерізі </a:t>
            </a:r>
            <a:r>
              <a:rPr lang="uk-UA" sz="2400" dirty="0" smtClean="0"/>
              <a:t>залізобетонної плити </a:t>
            </a:r>
            <a:r>
              <a:rPr lang="uk-UA" sz="2400" dirty="0"/>
              <a:t>у програмному комплексі ANSYS </a:t>
            </a:r>
            <a:r>
              <a:rPr lang="uk-UA" sz="2400" dirty="0" smtClean="0"/>
              <a:t>16.0 </a:t>
            </a:r>
            <a:r>
              <a:rPr lang="uk-UA" sz="2400" dirty="0"/>
              <a:t>необхідно визначити вихідні </a:t>
            </a:r>
            <a:r>
              <a:rPr lang="uk-UA" sz="2400" dirty="0" smtClean="0"/>
              <a:t>дані</a:t>
            </a:r>
            <a:r>
              <a:rPr lang="uk-UA" sz="2400" dirty="0"/>
              <a:t>: </a:t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2400" dirty="0" smtClean="0"/>
              <a:t>Залізобетонна </a:t>
            </a:r>
            <a:r>
              <a:rPr lang="uk-UA" sz="2400" dirty="0"/>
              <a:t>плита розмірами </a:t>
            </a:r>
            <a:r>
              <a:rPr lang="uk-UA" sz="2400" dirty="0" smtClean="0"/>
              <a:t>6000х6000х200 </a:t>
            </a:r>
            <a:r>
              <a:rPr lang="uk-UA" sz="2400" dirty="0"/>
              <a:t>мм</a:t>
            </a:r>
            <a:r>
              <a:rPr lang="uk-UA" sz="2400" dirty="0" smtClean="0"/>
              <a:t>.</a:t>
            </a:r>
          </a:p>
          <a:p>
            <a:pPr marL="457200" lvl="0" indent="-457200">
              <a:buNone/>
            </a:pPr>
            <a:r>
              <a:rPr lang="uk-UA" sz="2400" dirty="0" smtClean="0"/>
              <a:t>2.    Значення теплопровідності залізобетонних конструкцій   залежно від прикладеної температури визначають за  формулою</a:t>
            </a:r>
            <a:r>
              <a:rPr lang="ru-RU" sz="2400" dirty="0" smtClean="0"/>
              <a:t>:</a:t>
            </a:r>
            <a:endParaRPr lang="uk-UA" sz="2400" dirty="0" smtClean="0"/>
          </a:p>
          <a:p>
            <a:pPr marL="457200" indent="-457200">
              <a:buNone/>
            </a:pPr>
            <a:r>
              <a:rPr lang="uk-UA" sz="2400" dirty="0" smtClean="0"/>
              <a:t>  </a:t>
            </a:r>
            <a:r>
              <a:rPr lang="ru-RU" sz="2400" dirty="0" smtClean="0"/>
              <a:t>			</a:t>
            </a:r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None/>
            </a:pPr>
            <a:endParaRPr lang="uk-UA" sz="2400" dirty="0" smtClean="0"/>
          </a:p>
          <a:p>
            <a:pPr marL="457200" indent="-457200">
              <a:buNone/>
            </a:pPr>
            <a:r>
              <a:rPr lang="uk-UA" sz="2400" dirty="0" smtClean="0"/>
              <a:t>де θ– температура бетону в  </a:t>
            </a:r>
            <a:r>
              <a:rPr lang="uk-UA" sz="2400" baseline="30000" dirty="0" smtClean="0"/>
              <a:t>0</a:t>
            </a:r>
            <a:r>
              <a:rPr lang="uk-UA" sz="2400" dirty="0" smtClean="0"/>
              <a:t>C.</a:t>
            </a:r>
          </a:p>
          <a:p>
            <a:pPr marL="457200" indent="-457200">
              <a:buNone/>
            </a:pPr>
            <a:endParaRPr lang="uk-UA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571876"/>
            <a:ext cx="5500726" cy="827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14446"/>
          </a:xfrm>
        </p:spPr>
        <p:txBody>
          <a:bodyPr>
            <a:noAutofit/>
          </a:bodyPr>
          <a:lstStyle/>
          <a:p>
            <a:r>
              <a:rPr lang="uk-UA" sz="2800" dirty="0" smtClean="0"/>
              <a:t>Місце прикладання температурного навантаження на плиту перекриття першого поверху у крайньому прольоті</a:t>
            </a: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20</a:t>
            </a:fld>
            <a:endParaRPr lang="uk-UA"/>
          </a:p>
        </p:txBody>
      </p:sp>
      <p:pic>
        <p:nvPicPr>
          <p:cNvPr id="7170" name="Picture 2" descr="F:\Аспирантура\Семинар огнестойкость НИИСК\В доповидь\60 гр край 1 этаж\приложение нагруз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444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Значення переміщень вузлів моделі по осі </a:t>
            </a:r>
            <a:r>
              <a:rPr lang="en-US" sz="2400" dirty="0" smtClean="0"/>
              <a:t>Z</a:t>
            </a:r>
            <a:r>
              <a:rPr lang="uk-UA" sz="2400" dirty="0" smtClean="0"/>
              <a:t> на 60-й хвилині умовної пожежі в крайньому прольоті першого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365125"/>
          </a:xfrm>
        </p:spPr>
        <p:txBody>
          <a:bodyPr/>
          <a:lstStyle/>
          <a:p>
            <a:fld id="{4BC0B9BA-24F2-4A58-81C2-345AC8EB6E0F}" type="slidenum">
              <a:rPr lang="uk-UA" smtClean="0"/>
              <a:pPr/>
              <a:t>21</a:t>
            </a:fld>
            <a:endParaRPr lang="uk-UA"/>
          </a:p>
        </p:txBody>
      </p:sp>
      <p:pic>
        <p:nvPicPr>
          <p:cNvPr id="8194" name="Picture 2" descr="F:\Аспирантура\Семинар огнестойкость НИИСК\В доповидь\60 гр край 1 этаж\Z c тем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568"/>
          <a:stretch>
            <a:fillRect/>
          </a:stretch>
        </p:blipFill>
        <p:spPr bwMode="auto">
          <a:xfrm>
            <a:off x="0" y="1571611"/>
            <a:ext cx="9144000" cy="460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Схема руйнування плити перекриття на 60-й хвилині умовної пожежі в крайньому прольоті першого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22</a:t>
            </a:fld>
            <a:endParaRPr lang="uk-UA"/>
          </a:p>
        </p:txBody>
      </p:sp>
      <p:pic>
        <p:nvPicPr>
          <p:cNvPr id="6146" name="Picture 2" descr="F:\Аспирантура\Семинар огнестойкость НИИСК\В доповидь\60 гр средина 1 этаж\руйнування нижн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783" b="-3255"/>
          <a:stretch>
            <a:fillRect/>
          </a:stretch>
        </p:blipFill>
        <p:spPr bwMode="auto">
          <a:xfrm>
            <a:off x="0" y="1500174"/>
            <a:ext cx="9144001" cy="4769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500198"/>
          </a:xfrm>
        </p:spPr>
        <p:txBody>
          <a:bodyPr>
            <a:noAutofit/>
          </a:bodyPr>
          <a:lstStyle/>
          <a:p>
            <a:r>
              <a:rPr lang="uk-UA" sz="2400" dirty="0" smtClean="0"/>
              <a:t>Місце прикладання температурного навантаження на плиту перекриття першого та другого поверху при умовній пожежі на другому поверсі у середньому прольоті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23</a:t>
            </a:fld>
            <a:endParaRPr lang="uk-UA"/>
          </a:p>
        </p:txBody>
      </p:sp>
      <p:pic>
        <p:nvPicPr>
          <p:cNvPr id="6" name="Picture 2" descr="F:\Аспирантура\Семинар огнестойкость НИИСК\В доповидь\60 гр средина 1 этаж\Місце прикладан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443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Значення переміщень вузлів плити перекриття першого поверху по осі </a:t>
            </a:r>
            <a:r>
              <a:rPr lang="en-US" sz="2400" dirty="0" smtClean="0"/>
              <a:t>Z</a:t>
            </a:r>
            <a:r>
              <a:rPr lang="uk-UA" sz="2400" dirty="0" smtClean="0"/>
              <a:t> на 60-й хвилині умовної пожежі в середньому прольоті другого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365125"/>
          </a:xfrm>
        </p:spPr>
        <p:txBody>
          <a:bodyPr/>
          <a:lstStyle/>
          <a:p>
            <a:fld id="{4BC0B9BA-24F2-4A58-81C2-345AC8EB6E0F}" type="slidenum">
              <a:rPr lang="uk-UA" smtClean="0"/>
              <a:pPr/>
              <a:t>24</a:t>
            </a:fld>
            <a:endParaRPr lang="uk-UA"/>
          </a:p>
        </p:txBody>
      </p:sp>
      <p:pic>
        <p:nvPicPr>
          <p:cNvPr id="9218" name="Picture 2" descr="F:\Аспирантура\Семинар огнестойкость НИИСК\В доповидь\60 гр середина 2й\Перем Z с Т 2-й ни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065"/>
          <a:stretch>
            <a:fillRect/>
          </a:stretch>
        </p:blipFill>
        <p:spPr bwMode="auto">
          <a:xfrm>
            <a:off x="0" y="1285860"/>
            <a:ext cx="9144000" cy="4633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Схема руйнування плити перекриття першого поверху на 60-й хвилині умовної пожежі в середньому прольоті другого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25</a:t>
            </a:fld>
            <a:endParaRPr lang="uk-UA"/>
          </a:p>
        </p:txBody>
      </p:sp>
      <p:pic>
        <p:nvPicPr>
          <p:cNvPr id="10242" name="Picture 2" descr="F:\Аспирантура\Семинар огнестойкость НИИСК\В доповидь\60 гр середина 2й\розрушение 2-й ни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646"/>
          <a:stretch>
            <a:fillRect/>
          </a:stretch>
        </p:blipFill>
        <p:spPr bwMode="auto">
          <a:xfrm>
            <a:off x="0" y="1428736"/>
            <a:ext cx="9144000" cy="461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Значення переміщень вузлів плити перекриття другого поверху по осі </a:t>
            </a:r>
            <a:r>
              <a:rPr lang="en-US" sz="2400" dirty="0" smtClean="0"/>
              <a:t>Z</a:t>
            </a:r>
            <a:r>
              <a:rPr lang="uk-UA" sz="2400" dirty="0" smtClean="0"/>
              <a:t> на 60-й хвилині умовної пожежі в середньому прольоті другого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365125"/>
          </a:xfrm>
        </p:spPr>
        <p:txBody>
          <a:bodyPr/>
          <a:lstStyle/>
          <a:p>
            <a:fld id="{4BC0B9BA-24F2-4A58-81C2-345AC8EB6E0F}" type="slidenum">
              <a:rPr lang="uk-UA" smtClean="0"/>
              <a:pPr/>
              <a:t>26</a:t>
            </a:fld>
            <a:endParaRPr lang="uk-UA"/>
          </a:p>
        </p:txBody>
      </p:sp>
      <p:pic>
        <p:nvPicPr>
          <p:cNvPr id="11266" name="Picture 2" descr="F:\Аспирантура\Семинар огнестойкость НИИСК\В доповидь\60 гр середина 2й\Перем Z с Т 2-й вер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555"/>
          <a:stretch>
            <a:fillRect/>
          </a:stretch>
        </p:blipFill>
        <p:spPr bwMode="auto">
          <a:xfrm>
            <a:off x="-1" y="1428735"/>
            <a:ext cx="9144001" cy="4608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Схема руйнування плити перекриття другого поверху на 60-й хвилині умовної пожежі в середньому прольоті другого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27</a:t>
            </a:fld>
            <a:endParaRPr lang="uk-UA"/>
          </a:p>
        </p:txBody>
      </p:sp>
      <p:pic>
        <p:nvPicPr>
          <p:cNvPr id="12290" name="Picture 2" descr="F:\Аспирантура\Семинар огнестойкость НИИСК\В доповидь\60 гр середина 2й\розрушение 2-й вер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906"/>
          <a:stretch>
            <a:fillRect/>
          </a:stretch>
        </p:blipFill>
        <p:spPr bwMode="auto">
          <a:xfrm>
            <a:off x="0" y="1357298"/>
            <a:ext cx="9144000" cy="4625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Значення переміщень вузлів колон по осі Х на 60-й хвилині умовної пожежі в середньому прольоті другого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28</a:t>
            </a:fld>
            <a:endParaRPr lang="uk-UA"/>
          </a:p>
        </p:txBody>
      </p:sp>
      <p:pic>
        <p:nvPicPr>
          <p:cNvPr id="13314" name="Picture 2" descr="F:\Аспирантура\Семинар огнестойкость НИИСК\В доповидь\60 гр середина 2й\Пер по Х ко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568"/>
          <a:stretch>
            <a:fillRect/>
          </a:stretch>
        </p:blipFill>
        <p:spPr bwMode="auto">
          <a:xfrm>
            <a:off x="0" y="1428736"/>
            <a:ext cx="9144000" cy="460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500198"/>
          </a:xfrm>
        </p:spPr>
        <p:txBody>
          <a:bodyPr>
            <a:noAutofit/>
          </a:bodyPr>
          <a:lstStyle/>
          <a:p>
            <a:r>
              <a:rPr lang="uk-UA" sz="2400" dirty="0" smtClean="0"/>
              <a:t>Місце прикладання температурного навантаження на плиту перекриття першого та другого поверху при умовній пожежі на другому поверсі у крайньому прольоті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29</a:t>
            </a:fld>
            <a:endParaRPr lang="uk-UA"/>
          </a:p>
        </p:txBody>
      </p:sp>
      <p:pic>
        <p:nvPicPr>
          <p:cNvPr id="7" name="Picture 2" descr="F:\Аспирантура\Семинар огнестойкость НИИСК\В доповидь\60 гр край 1 этаж\приложение нагруз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3"/>
            <a:ext cx="9144000" cy="4443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2400" dirty="0" smtClean="0"/>
          </a:p>
          <a:p>
            <a:pPr lvl="0">
              <a:buNone/>
            </a:pPr>
            <a:r>
              <a:rPr lang="ru-RU" sz="2400" dirty="0" smtClean="0"/>
              <a:t>3. З</a:t>
            </a:r>
            <a:r>
              <a:rPr lang="uk-UA" sz="2400" dirty="0" err="1" smtClean="0"/>
              <a:t>начення</a:t>
            </a:r>
            <a:r>
              <a:rPr lang="uk-UA" sz="2400" dirty="0" smtClean="0"/>
              <a:t> </a:t>
            </a:r>
            <a:r>
              <a:rPr lang="uk-UA" sz="2400" dirty="0"/>
              <a:t>теплоємності (Дж/(кг·</a:t>
            </a:r>
            <a:r>
              <a:rPr lang="uk-UA" sz="2400" baseline="30000" dirty="0"/>
              <a:t>0</a:t>
            </a:r>
            <a:r>
              <a:rPr lang="uk-UA" sz="2400" dirty="0"/>
              <a:t>C)) залізобетонних конструкцій залежно від прикладеної </a:t>
            </a:r>
            <a:r>
              <a:rPr lang="uk-UA" sz="2400" dirty="0" smtClean="0"/>
              <a:t>температури </a:t>
            </a:r>
            <a:r>
              <a:rPr lang="uk-UA" sz="2400" dirty="0"/>
              <a:t>визначають за </a:t>
            </a:r>
            <a:r>
              <a:rPr lang="uk-UA" sz="2400" dirty="0" smtClean="0"/>
              <a:t>формулами:</a:t>
            </a:r>
          </a:p>
          <a:p>
            <a:pPr lvl="0">
              <a:buNone/>
            </a:pPr>
            <a:endParaRPr lang="uk-UA" sz="2400" dirty="0"/>
          </a:p>
          <a:p>
            <a:pPr algn="ctr">
              <a:buNone/>
            </a:pPr>
            <a:r>
              <a:rPr lang="uk-UA" sz="2400" i="1" dirty="0" err="1" smtClean="0"/>
              <a:t>С</a:t>
            </a:r>
            <a:r>
              <a:rPr lang="uk-UA" sz="2400" i="1" baseline="-25000" dirty="0" err="1" smtClean="0"/>
              <a:t>p</a:t>
            </a:r>
            <a:r>
              <a:rPr lang="uk-UA" sz="2400" i="1" dirty="0" smtClean="0"/>
              <a:t>(</a:t>
            </a:r>
            <a:r>
              <a:rPr lang="uk-UA" sz="2400" dirty="0" smtClean="0"/>
              <a:t>θ</a:t>
            </a:r>
            <a:r>
              <a:rPr lang="uk-UA" sz="2400" i="1" dirty="0" smtClean="0"/>
              <a:t>)=900 </a:t>
            </a:r>
            <a:r>
              <a:rPr lang="ru-RU" sz="2400" dirty="0" smtClean="0"/>
              <a:t>для</a:t>
            </a:r>
            <a:r>
              <a:rPr lang="uk-UA" sz="2400" dirty="0" smtClean="0"/>
              <a:t> </a:t>
            </a:r>
            <a:r>
              <a:rPr lang="uk-UA" sz="2400" dirty="0"/>
              <a:t>20 </a:t>
            </a:r>
            <a:r>
              <a:rPr lang="uk-UA" sz="2400" baseline="30000" dirty="0"/>
              <a:t>0</a:t>
            </a:r>
            <a:r>
              <a:rPr lang="uk-UA" sz="2400" dirty="0"/>
              <a:t>C</a:t>
            </a:r>
            <a:r>
              <a:rPr lang="uk-UA" sz="2400" dirty="0" smtClean="0"/>
              <a:t>≤ θ ≤</a:t>
            </a:r>
            <a:r>
              <a:rPr lang="uk-UA" sz="2400" dirty="0"/>
              <a:t>100 </a:t>
            </a:r>
            <a:r>
              <a:rPr lang="uk-UA" sz="2400" baseline="30000" dirty="0" smtClean="0"/>
              <a:t>0</a:t>
            </a:r>
            <a:r>
              <a:rPr lang="uk-UA" sz="2400" dirty="0" smtClean="0"/>
              <a:t>C</a:t>
            </a:r>
            <a:endParaRPr lang="uk-UA" sz="2400" dirty="0"/>
          </a:p>
          <a:p>
            <a:pPr algn="ctr">
              <a:buNone/>
            </a:pPr>
            <a:r>
              <a:rPr lang="uk-UA" sz="2400" i="1" dirty="0" err="1" smtClean="0"/>
              <a:t>С</a:t>
            </a:r>
            <a:r>
              <a:rPr lang="uk-UA" sz="2400" i="1" baseline="-25000" dirty="0" err="1" smtClean="0"/>
              <a:t>p</a:t>
            </a:r>
            <a:r>
              <a:rPr lang="uk-UA" sz="2400" i="1" dirty="0" smtClean="0"/>
              <a:t>(</a:t>
            </a:r>
            <a:r>
              <a:rPr lang="uk-UA" sz="2400" dirty="0" smtClean="0"/>
              <a:t>θ</a:t>
            </a:r>
            <a:r>
              <a:rPr lang="uk-UA" sz="2400" i="1" dirty="0" smtClean="0"/>
              <a:t>)=</a:t>
            </a:r>
            <a:r>
              <a:rPr lang="uk-UA" sz="2400" i="1" dirty="0"/>
              <a:t>900</a:t>
            </a:r>
            <a:r>
              <a:rPr lang="uk-UA" sz="2400" i="1" dirty="0" smtClean="0"/>
              <a:t>+(</a:t>
            </a:r>
            <a:r>
              <a:rPr lang="uk-UA" sz="2400" dirty="0" smtClean="0"/>
              <a:t>θ </a:t>
            </a:r>
            <a:r>
              <a:rPr lang="uk-UA" sz="2400" i="1" dirty="0" smtClean="0"/>
              <a:t>-</a:t>
            </a:r>
            <a:r>
              <a:rPr lang="uk-UA" sz="2400" i="1" dirty="0"/>
              <a:t>100)</a:t>
            </a:r>
            <a:r>
              <a:rPr lang="uk-UA" sz="2400" dirty="0"/>
              <a:t> для 100 </a:t>
            </a:r>
            <a:r>
              <a:rPr lang="uk-UA" sz="2400" baseline="30000" dirty="0"/>
              <a:t>0</a:t>
            </a:r>
            <a:r>
              <a:rPr lang="uk-UA" sz="2400" dirty="0"/>
              <a:t>C</a:t>
            </a:r>
            <a:r>
              <a:rPr lang="uk-UA" sz="2400" dirty="0" smtClean="0"/>
              <a:t>&lt; θ ≤</a:t>
            </a:r>
            <a:r>
              <a:rPr lang="uk-UA" sz="2400" dirty="0"/>
              <a:t>200 </a:t>
            </a:r>
            <a:r>
              <a:rPr lang="uk-UA" sz="2400" baseline="30000" dirty="0" err="1" smtClean="0"/>
              <a:t>0</a:t>
            </a:r>
            <a:r>
              <a:rPr lang="uk-UA" sz="2400" dirty="0" err="1" smtClean="0"/>
              <a:t>C</a:t>
            </a:r>
            <a:endParaRPr lang="uk-UA" sz="2400" dirty="0"/>
          </a:p>
          <a:p>
            <a:pPr algn="ctr">
              <a:buNone/>
            </a:pPr>
            <a:r>
              <a:rPr lang="uk-UA" sz="2400" i="1" dirty="0" err="1" smtClean="0"/>
              <a:t>С</a:t>
            </a:r>
            <a:r>
              <a:rPr lang="uk-UA" sz="2400" i="1" baseline="-25000" dirty="0" err="1" smtClean="0"/>
              <a:t>p</a:t>
            </a:r>
            <a:r>
              <a:rPr lang="uk-UA" sz="2400" i="1" dirty="0" smtClean="0"/>
              <a:t>(</a:t>
            </a:r>
            <a:r>
              <a:rPr lang="uk-UA" sz="2400" dirty="0" smtClean="0"/>
              <a:t>θ</a:t>
            </a:r>
            <a:r>
              <a:rPr lang="uk-UA" sz="2400" i="1" dirty="0" smtClean="0"/>
              <a:t>)=</a:t>
            </a:r>
            <a:r>
              <a:rPr lang="uk-UA" sz="2400" i="1" dirty="0"/>
              <a:t>1000</a:t>
            </a:r>
            <a:r>
              <a:rPr lang="uk-UA" sz="2400" i="1" dirty="0" smtClean="0"/>
              <a:t>+(</a:t>
            </a:r>
            <a:r>
              <a:rPr lang="uk-UA" sz="2400" dirty="0" smtClean="0"/>
              <a:t>θ </a:t>
            </a:r>
            <a:r>
              <a:rPr lang="uk-UA" sz="2400" i="1" dirty="0" smtClean="0"/>
              <a:t>-</a:t>
            </a:r>
            <a:r>
              <a:rPr lang="uk-UA" sz="2400" i="1" dirty="0"/>
              <a:t>200)/2</a:t>
            </a:r>
            <a:r>
              <a:rPr lang="uk-UA" sz="2400" dirty="0"/>
              <a:t>) для 200 </a:t>
            </a:r>
            <a:r>
              <a:rPr lang="uk-UA" sz="2400" baseline="30000" dirty="0"/>
              <a:t>0</a:t>
            </a:r>
            <a:r>
              <a:rPr lang="uk-UA" sz="2400" dirty="0"/>
              <a:t>C</a:t>
            </a:r>
            <a:r>
              <a:rPr lang="uk-UA" sz="2400" dirty="0" smtClean="0"/>
              <a:t>&lt; θ ≤</a:t>
            </a:r>
            <a:r>
              <a:rPr lang="uk-UA" sz="2400" dirty="0"/>
              <a:t>400 </a:t>
            </a:r>
            <a:r>
              <a:rPr lang="uk-UA" sz="2400" baseline="30000" dirty="0" err="1" smtClean="0"/>
              <a:t>0</a:t>
            </a:r>
            <a:r>
              <a:rPr lang="uk-UA" sz="2400" dirty="0" err="1" smtClean="0"/>
              <a:t>C</a:t>
            </a:r>
            <a:endParaRPr lang="uk-UA" sz="2400" dirty="0"/>
          </a:p>
          <a:p>
            <a:pPr algn="ctr">
              <a:buNone/>
            </a:pPr>
            <a:r>
              <a:rPr lang="uk-UA" sz="2400" i="1" dirty="0" err="1" smtClean="0"/>
              <a:t>С</a:t>
            </a:r>
            <a:r>
              <a:rPr lang="uk-UA" sz="2400" i="1" baseline="-25000" dirty="0" err="1" smtClean="0"/>
              <a:t>p</a:t>
            </a:r>
            <a:r>
              <a:rPr lang="uk-UA" sz="2400" i="1" dirty="0" smtClean="0"/>
              <a:t>(</a:t>
            </a:r>
            <a:r>
              <a:rPr lang="uk-UA" sz="2400" dirty="0" smtClean="0"/>
              <a:t>θ</a:t>
            </a:r>
            <a:r>
              <a:rPr lang="uk-UA" sz="2400" i="1" dirty="0" smtClean="0"/>
              <a:t>)=1100 </a:t>
            </a:r>
            <a:r>
              <a:rPr lang="uk-UA" sz="2400" dirty="0" smtClean="0"/>
              <a:t> </a:t>
            </a:r>
            <a:r>
              <a:rPr lang="uk-UA" sz="2400" dirty="0"/>
              <a:t>для 400 </a:t>
            </a:r>
            <a:r>
              <a:rPr lang="uk-UA" sz="2400" baseline="30000" dirty="0" smtClean="0"/>
              <a:t>0</a:t>
            </a:r>
            <a:r>
              <a:rPr lang="uk-UA" sz="2400" dirty="0" smtClean="0"/>
              <a:t>C&lt; θ ≤</a:t>
            </a:r>
            <a:r>
              <a:rPr lang="uk-UA" sz="2400" dirty="0"/>
              <a:t>1200 </a:t>
            </a:r>
            <a:r>
              <a:rPr lang="uk-UA" sz="2400" baseline="30000" dirty="0" err="1" smtClean="0"/>
              <a:t>0</a:t>
            </a:r>
            <a:r>
              <a:rPr lang="uk-UA" sz="2400" dirty="0" err="1" smtClean="0"/>
              <a:t>C</a:t>
            </a:r>
            <a:endParaRPr lang="uk-UA" sz="2400" dirty="0" smtClean="0"/>
          </a:p>
          <a:p>
            <a:pPr algn="ctr">
              <a:buNone/>
            </a:pPr>
            <a:endParaRPr lang="uk-UA" sz="2400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3</a:t>
            </a:fld>
            <a:endParaRPr lang="uk-U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Значення переміщень вузлів плити перекриття першого поверху по осі </a:t>
            </a:r>
            <a:r>
              <a:rPr lang="en-US" sz="2400" dirty="0" smtClean="0"/>
              <a:t>Z</a:t>
            </a:r>
            <a:r>
              <a:rPr lang="uk-UA" sz="2400" dirty="0" smtClean="0"/>
              <a:t> на 60-й хвилині умовної пожежі в крайньому прольоті другого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365125"/>
          </a:xfrm>
        </p:spPr>
        <p:txBody>
          <a:bodyPr/>
          <a:lstStyle/>
          <a:p>
            <a:fld id="{4BC0B9BA-24F2-4A58-81C2-345AC8EB6E0F}" type="slidenum">
              <a:rPr lang="uk-UA" smtClean="0"/>
              <a:pPr/>
              <a:t>30</a:t>
            </a:fld>
            <a:endParaRPr lang="uk-UA"/>
          </a:p>
        </p:txBody>
      </p:sp>
      <p:pic>
        <p:nvPicPr>
          <p:cNvPr id="14339" name="Picture 3" descr="F:\Аспирантура\Семинар огнестойкость НИИСК\В доповидь\60 гр край 2-й\Пер по Z с темп yb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927"/>
            <a:ext cx="9144000" cy="4444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Схема руйнування плити перекриття першого поверху на 60-й хвилині умовної пожежі в крайньому прольоті другого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31</a:t>
            </a:fld>
            <a:endParaRPr lang="uk-UA"/>
          </a:p>
        </p:txBody>
      </p:sp>
      <p:pic>
        <p:nvPicPr>
          <p:cNvPr id="15362" name="Picture 2" descr="F:\Аспирантура\Семинар огнестойкость НИИСК\В доповидь\60 гр край 2-й\Розруш 2-й ни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646"/>
          <a:stretch>
            <a:fillRect/>
          </a:stretch>
        </p:blipFill>
        <p:spPr bwMode="auto">
          <a:xfrm>
            <a:off x="-1" y="1428736"/>
            <a:ext cx="9144001" cy="461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Значення переміщень вузлів плити перекриття другого поверху по осі </a:t>
            </a:r>
            <a:r>
              <a:rPr lang="en-US" sz="2400" dirty="0" smtClean="0"/>
              <a:t>Z</a:t>
            </a:r>
            <a:r>
              <a:rPr lang="uk-UA" sz="2400" dirty="0" smtClean="0"/>
              <a:t> на 60-й хвилині умовної пожежі в крайньому прольоті другого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365125"/>
          </a:xfrm>
        </p:spPr>
        <p:txBody>
          <a:bodyPr/>
          <a:lstStyle/>
          <a:p>
            <a:fld id="{4BC0B9BA-24F2-4A58-81C2-345AC8EB6E0F}" type="slidenum">
              <a:rPr lang="uk-UA" smtClean="0"/>
              <a:pPr/>
              <a:t>32</a:t>
            </a:fld>
            <a:endParaRPr lang="uk-UA"/>
          </a:p>
        </p:txBody>
      </p:sp>
      <p:pic>
        <p:nvPicPr>
          <p:cNvPr id="16386" name="Picture 2" descr="F:\Аспирантура\Семинар огнестойкость НИИСК\В доповидь\60 гр край 2-й\Пер по Z с темп ни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906"/>
          <a:stretch>
            <a:fillRect/>
          </a:stretch>
        </p:blipFill>
        <p:spPr bwMode="auto">
          <a:xfrm>
            <a:off x="0" y="1571611"/>
            <a:ext cx="9144000" cy="4625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Схема руйнування плити перекриття другого поверху на 60-й хвилині умовної пожежі в крайньому прольоті другого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33</a:t>
            </a:fld>
            <a:endParaRPr lang="uk-UA"/>
          </a:p>
        </p:txBody>
      </p:sp>
      <p:pic>
        <p:nvPicPr>
          <p:cNvPr id="17410" name="Picture 2" descr="F:\Аспирантура\Семинар огнестойкость НИИСК\В доповидь\60 гр край 2-й\Розруш 2-й вер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906"/>
          <a:stretch>
            <a:fillRect/>
          </a:stretch>
        </p:blipFill>
        <p:spPr bwMode="auto">
          <a:xfrm>
            <a:off x="0" y="1357297"/>
            <a:ext cx="9144000" cy="4625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Значення переміщень вузлів колон по осі У на 60-й хвилині умовної пожежі в крайньому прольоті другого поверху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34</a:t>
            </a:fld>
            <a:endParaRPr lang="uk-UA"/>
          </a:p>
        </p:txBody>
      </p:sp>
      <p:pic>
        <p:nvPicPr>
          <p:cNvPr id="18434" name="Picture 2" descr="F:\Аспирантура\Семинар огнестойкость НИИСК\В доповидь\60 гр середина 2й\Пер по У колон кр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000"/>
          <a:stretch>
            <a:fillRect/>
          </a:stretch>
        </p:blipFill>
        <p:spPr bwMode="auto">
          <a:xfrm>
            <a:off x="0" y="1428736"/>
            <a:ext cx="9144000" cy="4629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000" b="1" dirty="0" smtClean="0"/>
              <a:t>		</a:t>
            </a:r>
            <a:r>
              <a:rPr lang="uk-UA" b="1" dirty="0" smtClean="0"/>
              <a:t>Висновки: 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використання програмного комплексу ANSYS 16.0 дозволяє значно прискорити визначення розподілу температур по перерізу залізобетонної стінової конструкції;</a:t>
            </a:r>
          </a:p>
          <a:p>
            <a:pPr lvl="0">
              <a:buFont typeface="Wingdings" pitchFamily="2" charset="2"/>
              <a:buChar char="§"/>
            </a:pPr>
            <a:r>
              <a:rPr lang="uk-UA" sz="2000" dirty="0" smtClean="0"/>
              <a:t>результати </a:t>
            </a:r>
            <a:r>
              <a:rPr lang="uk-UA" sz="2000" dirty="0"/>
              <a:t>розрахунку можна отримати для будь-якої точки скінченно-елементної моделі</a:t>
            </a:r>
            <a:r>
              <a:rPr lang="uk-UA" sz="2000" dirty="0" smtClean="0"/>
              <a:t>;</a:t>
            </a:r>
          </a:p>
          <a:p>
            <a:pPr lvl="0">
              <a:buFont typeface="Wingdings" pitchFamily="2" charset="2"/>
              <a:buChar char="§"/>
            </a:pPr>
            <a:r>
              <a:rPr lang="uk-UA" sz="2000" dirty="0" smtClean="0"/>
              <a:t>за допомогою програмного комплексу ANSYS 16.0 можливо визначити граничний</a:t>
            </a:r>
            <a:r>
              <a:rPr lang="ru-RU" sz="2000" dirty="0" smtClean="0"/>
              <a:t> стан за </a:t>
            </a:r>
            <a:r>
              <a:rPr lang="uk-UA" sz="2000" dirty="0" smtClean="0"/>
              <a:t>ознакою</a:t>
            </a:r>
            <a:r>
              <a:rPr lang="ru-RU" sz="2000" dirty="0" smtClean="0"/>
              <a:t> </a:t>
            </a:r>
            <a:r>
              <a:rPr lang="uk-UA" sz="2000" dirty="0" smtClean="0"/>
              <a:t>втрати</a:t>
            </a:r>
            <a:r>
              <a:rPr lang="ru-RU" sz="2000" dirty="0" smtClean="0"/>
              <a:t> </a:t>
            </a:r>
            <a:r>
              <a:rPr lang="uk-UA" sz="2000" dirty="0" err="1" smtClean="0"/>
              <a:t>теплоізолюючої</a:t>
            </a:r>
            <a:r>
              <a:rPr lang="ru-RU" sz="2000" dirty="0" smtClean="0"/>
              <a:t> </a:t>
            </a:r>
            <a:r>
              <a:rPr lang="uk-UA" sz="2000" dirty="0" smtClean="0"/>
              <a:t>здатності</a:t>
            </a:r>
            <a:r>
              <a:rPr lang="ru-RU" sz="2000" dirty="0" smtClean="0"/>
              <a:t> (І);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використання програмного комплексу ЛИРА-САПР дозволяє визначити значення переміщень вузлів та поля напружень скінченних елементів залізобетонного каркасу від дії підвищених температур;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за допомогою програмного комплексу ЛИРА-САПР можливо визначити граничний</a:t>
            </a:r>
            <a:r>
              <a:rPr lang="ru-RU" sz="2000" dirty="0" smtClean="0"/>
              <a:t> стан за </a:t>
            </a:r>
            <a:r>
              <a:rPr lang="uk-UA" sz="2000" dirty="0" smtClean="0"/>
              <a:t>ознакою втрати несучої здатності </a:t>
            </a:r>
            <a:r>
              <a:rPr lang="ru-RU" sz="2000" dirty="0" smtClean="0"/>
              <a:t>(</a:t>
            </a:r>
            <a:r>
              <a:rPr lang="en-US" sz="2000" dirty="0" smtClean="0"/>
              <a:t>R</a:t>
            </a:r>
            <a:r>
              <a:rPr lang="ru-RU" sz="2000" dirty="0" smtClean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аналіз переміщень вузлів та напружень в скінченних елементах залізобетонного каркасу від дії підвищених температур дозволить підвищити вогнестійкість конструкцій за допомогою додаткових конструктивних заходів (влаштування капітелей, балок та інших додаткових конструктивних елементів).</a:t>
            </a:r>
          </a:p>
          <a:p>
            <a:pPr>
              <a:buFont typeface="Wingdings" pitchFamily="2" charset="2"/>
              <a:buChar char="§"/>
            </a:pPr>
            <a:endParaRPr lang="uk-UA" sz="2000" dirty="0" smtClean="0"/>
          </a:p>
          <a:p>
            <a:pPr lvl="0">
              <a:buFont typeface="Wingdings" pitchFamily="2" charset="2"/>
              <a:buChar char="§"/>
            </a:pPr>
            <a:endParaRPr lang="uk-UA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35</a:t>
            </a:fld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uk-UA" sz="2400" dirty="0" smtClean="0"/>
              <a:t>4. Густина бетону: </a:t>
            </a:r>
          </a:p>
          <a:p>
            <a:pPr lvl="0">
              <a:buNone/>
            </a:pPr>
            <a:r>
              <a:rPr lang="uk-UA" sz="2400" dirty="0" smtClean="0"/>
              <a:t>                       ρ= 2500 (кг/м</a:t>
            </a:r>
            <a:r>
              <a:rPr lang="uk-UA" sz="2400" baseline="30000" dirty="0" smtClean="0"/>
              <a:t>3</a:t>
            </a:r>
            <a:r>
              <a:rPr lang="uk-UA" sz="2400" dirty="0" smtClean="0"/>
              <a:t>)</a:t>
            </a:r>
          </a:p>
          <a:p>
            <a:pPr lvl="0">
              <a:buNone/>
            </a:pPr>
            <a:endParaRPr lang="ru-RU" sz="2400" dirty="0" smtClean="0"/>
          </a:p>
          <a:p>
            <a:pPr lvl="0">
              <a:buNone/>
            </a:pPr>
            <a:r>
              <a:rPr lang="ru-RU" sz="2400" dirty="0" smtClean="0"/>
              <a:t>5. </a:t>
            </a:r>
            <a:r>
              <a:rPr lang="uk-UA" sz="2400" dirty="0" smtClean="0"/>
              <a:t>Значення </a:t>
            </a:r>
            <a:r>
              <a:rPr lang="uk-UA" sz="2400" dirty="0"/>
              <a:t>коефіцієнту чорноти </a:t>
            </a:r>
            <a:r>
              <a:rPr lang="uk-UA" sz="2400" dirty="0" smtClean="0"/>
              <a:t>поверхні </a:t>
            </a:r>
            <a:r>
              <a:rPr lang="uk-UA" sz="2400" dirty="0"/>
              <a:t>приймаємо згідно з ДСТУ-Н Б EN 1992-1-2:2012</a:t>
            </a:r>
            <a:r>
              <a:rPr lang="ru-RU" sz="2400" dirty="0" smtClean="0"/>
              <a:t> </a:t>
            </a:r>
            <a:r>
              <a:rPr lang="uk-UA" sz="2400" dirty="0"/>
              <a:t>додатку А</a:t>
            </a:r>
            <a:r>
              <a:rPr lang="ru-RU" sz="2400" dirty="0"/>
              <a:t>. </a:t>
            </a:r>
            <a:endParaRPr lang="ru-RU" sz="2400" dirty="0" smtClean="0"/>
          </a:p>
          <a:p>
            <a:pPr lvl="0">
              <a:buFontTx/>
              <a:buChar char="-"/>
            </a:pPr>
            <a:r>
              <a:rPr lang="ru-RU" sz="2400" dirty="0" smtClean="0"/>
              <a:t>Для </a:t>
            </a:r>
            <a:r>
              <a:rPr lang="ru-RU" sz="2400" dirty="0"/>
              <a:t>бетону </a:t>
            </a:r>
            <a:r>
              <a:rPr lang="uk-UA" sz="2400" dirty="0"/>
              <a:t>приймаємо значення 0,7</a:t>
            </a:r>
            <a:r>
              <a:rPr lang="uk-UA" sz="2400" dirty="0" smtClean="0"/>
              <a:t>.</a:t>
            </a:r>
          </a:p>
          <a:p>
            <a:pPr lvl="0"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6. Рівняння </a:t>
            </a:r>
            <a:r>
              <a:rPr lang="uk-UA" sz="2400" dirty="0"/>
              <a:t>стандартної температурної </a:t>
            </a:r>
            <a:r>
              <a:rPr lang="uk-UA" sz="2400" dirty="0" smtClean="0"/>
              <a:t>кривої:</a:t>
            </a:r>
            <a:endParaRPr lang="uk-UA" sz="2400" dirty="0"/>
          </a:p>
          <a:p>
            <a:pPr algn="ctr">
              <a:buNone/>
            </a:pPr>
            <a:r>
              <a:rPr lang="en-US" sz="2400" dirty="0"/>
              <a:t>t</a:t>
            </a:r>
            <a:r>
              <a:rPr lang="ru-RU" sz="2400" dirty="0"/>
              <a:t>=</a:t>
            </a:r>
            <a:r>
              <a:rPr lang="en-US" sz="2400" dirty="0" smtClean="0"/>
              <a:t>t</a:t>
            </a:r>
            <a:r>
              <a:rPr lang="ru-RU" sz="1200" dirty="0" smtClean="0"/>
              <a:t>0</a:t>
            </a:r>
            <a:r>
              <a:rPr lang="ru-RU" sz="2400" dirty="0" smtClean="0"/>
              <a:t>+345</a:t>
            </a:r>
            <a:r>
              <a:rPr lang="en-US" sz="2400" dirty="0" err="1"/>
              <a:t>lg</a:t>
            </a:r>
            <a:r>
              <a:rPr lang="ru-RU" sz="2400" dirty="0"/>
              <a:t>(8</a:t>
            </a:r>
            <a:r>
              <a:rPr lang="en-US" sz="2400" dirty="0"/>
              <a:t>τ</a:t>
            </a:r>
            <a:r>
              <a:rPr lang="ru-RU" sz="2400" dirty="0"/>
              <a:t>+1</a:t>
            </a:r>
            <a:r>
              <a:rPr lang="ru-RU" sz="2400" dirty="0" smtClean="0"/>
              <a:t>)</a:t>
            </a:r>
            <a:endParaRPr lang="uk-UA" sz="2400" dirty="0"/>
          </a:p>
          <a:p>
            <a:pPr>
              <a:buNone/>
            </a:pPr>
            <a:r>
              <a:rPr lang="ru-RU" sz="2400" dirty="0"/>
              <a:t>де </a:t>
            </a:r>
            <a:r>
              <a:rPr lang="en-US" sz="2400" dirty="0"/>
              <a:t>t </a:t>
            </a:r>
            <a:r>
              <a:rPr lang="ru-RU" sz="2400" dirty="0"/>
              <a:t>- </a:t>
            </a:r>
            <a:r>
              <a:rPr lang="uk-UA" sz="2400" dirty="0"/>
              <a:t>температура пожежі, </a:t>
            </a:r>
            <a:r>
              <a:rPr lang="uk-UA" sz="2400" baseline="30000" dirty="0" smtClean="0"/>
              <a:t>0</a:t>
            </a:r>
            <a:r>
              <a:rPr lang="uk-UA" sz="2400" dirty="0" smtClean="0"/>
              <a:t>C; </a:t>
            </a:r>
            <a:r>
              <a:rPr lang="en-US" sz="2400" dirty="0" smtClean="0"/>
              <a:t>t</a:t>
            </a:r>
            <a:r>
              <a:rPr lang="ru-RU" sz="1200" dirty="0" smtClean="0"/>
              <a:t>0</a:t>
            </a:r>
            <a:r>
              <a:rPr lang="ru-RU" sz="2400" dirty="0" smtClean="0"/>
              <a:t> </a:t>
            </a:r>
            <a:r>
              <a:rPr lang="uk-UA" sz="2400" dirty="0"/>
              <a:t>- початкова температура пожежі, </a:t>
            </a:r>
            <a:r>
              <a:rPr lang="uk-UA" sz="2400" baseline="30000" dirty="0" smtClean="0"/>
              <a:t>0</a:t>
            </a:r>
            <a:r>
              <a:rPr lang="uk-UA" sz="2400" dirty="0" smtClean="0"/>
              <a:t>C; </a:t>
            </a:r>
            <a:r>
              <a:rPr lang="uk-UA" sz="2400" dirty="0"/>
              <a:t>τ- час пожежі, хв.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4</a:t>
            </a:fld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1436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/>
              <a:t>	</a:t>
            </a:r>
            <a:r>
              <a:rPr lang="uk-UA" sz="2400" dirty="0" smtClean="0"/>
              <a:t>Процес моделювання починають зі створення </a:t>
            </a:r>
            <a:r>
              <a:rPr lang="uk-UA" sz="2400" dirty="0" err="1" smtClean="0"/>
              <a:t>скінченно</a:t>
            </a:r>
            <a:r>
              <a:rPr lang="en-US" sz="2400" dirty="0" smtClean="0"/>
              <a:t>-</a:t>
            </a:r>
            <a:r>
              <a:rPr lang="uk-UA" sz="2400" dirty="0" smtClean="0"/>
              <a:t>елементної моделі залізобетонної плити за прийнятими розмірами. У властивостях елементів задають всі необхідні вихідні дані (густину бетону, теплопровідність, теплоємність тощо)</a:t>
            </a:r>
            <a:endParaRPr lang="uk-UA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z="16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F:\Аспирантура\Конфиренция КНУБА 2017\Розрахункова схема плити.jpg"/>
          <p:cNvPicPr>
            <a:picLocks noChangeAspect="1" noChangeArrowheads="1"/>
          </p:cNvPicPr>
          <p:nvPr/>
        </p:nvPicPr>
        <p:blipFill>
          <a:blip r:embed="rId3"/>
          <a:srcRect l="21429" t="2160" r="23214" b="12424"/>
          <a:stretch>
            <a:fillRect/>
          </a:stretch>
        </p:blipFill>
        <p:spPr bwMode="auto">
          <a:xfrm rot="5400000" flipV="1">
            <a:off x="3500430" y="2357430"/>
            <a:ext cx="221457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28604"/>
            <a:ext cx="7215238" cy="21431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		Температурне </a:t>
            </a:r>
            <a:r>
              <a:rPr lang="uk-UA" sz="2400" dirty="0"/>
              <a:t>навантаження прикладають до скінченно-елементної моделі плити за допомогою </a:t>
            </a:r>
            <a:r>
              <a:rPr lang="uk-UA" sz="2400" dirty="0" smtClean="0"/>
              <a:t>окремого </a:t>
            </a:r>
            <a:r>
              <a:rPr lang="uk-UA" sz="2400" dirty="0"/>
              <a:t>просторового </a:t>
            </a:r>
            <a:r>
              <a:rPr lang="uk-UA" sz="2400" dirty="0" smtClean="0"/>
              <a:t>вузла, що випромінює температурне навантаження до  поглинаючої поверхні на моделі плити.</a:t>
            </a:r>
          </a:p>
          <a:p>
            <a:pPr algn="just">
              <a:buNone/>
            </a:pPr>
            <a:endParaRPr lang="uk-UA" sz="2400" dirty="0" smtClean="0"/>
          </a:p>
          <a:p>
            <a:pPr algn="just">
              <a:buNone/>
            </a:pP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z="1600" smtClean="0"/>
              <a:pPr/>
              <a:t>6</a:t>
            </a:fld>
            <a:endParaRPr lang="uk-UA" sz="1600" dirty="0"/>
          </a:p>
        </p:txBody>
      </p:sp>
      <p:pic>
        <p:nvPicPr>
          <p:cNvPr id="16389" name="Picture 5" descr="D:\в статью\konf\Plita statta 1.jpg"/>
          <p:cNvPicPr>
            <a:picLocks noChangeAspect="1" noChangeArrowheads="1"/>
          </p:cNvPicPr>
          <p:nvPr/>
        </p:nvPicPr>
        <p:blipFill>
          <a:blip r:embed="rId2"/>
          <a:srcRect l="38954" t="22733" r="12353" b="6181"/>
          <a:stretch>
            <a:fillRect/>
          </a:stretch>
        </p:blipFill>
        <p:spPr bwMode="auto">
          <a:xfrm rot="5400000">
            <a:off x="3529008" y="1257282"/>
            <a:ext cx="2571768" cy="5915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472518" cy="25003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2400" dirty="0" smtClean="0"/>
              <a:t>	</a:t>
            </a:r>
            <a:r>
              <a:rPr lang="uk-UA" sz="2400" b="1" dirty="0" smtClean="0"/>
              <a:t>Програмний </a:t>
            </a:r>
            <a:r>
              <a:rPr lang="uk-UA" sz="2400" b="1" dirty="0"/>
              <a:t>комплекс ANSYS 16.0 дозволяє задавати необхідні параметри виконання розрахункового процесу</a:t>
            </a:r>
            <a:r>
              <a:rPr lang="uk-UA" sz="2400" b="1" dirty="0" smtClean="0"/>
              <a:t>:</a:t>
            </a:r>
          </a:p>
          <a:p>
            <a:pPr lvl="0"/>
            <a:r>
              <a:rPr lang="uk-UA" sz="2400" dirty="0" smtClean="0"/>
              <a:t>тип </a:t>
            </a:r>
            <a:r>
              <a:rPr lang="uk-UA" sz="2400" dirty="0"/>
              <a:t>аналізу</a:t>
            </a:r>
            <a:r>
              <a:rPr lang="uk-UA" sz="2400" dirty="0" smtClean="0"/>
              <a:t>;</a:t>
            </a:r>
          </a:p>
          <a:p>
            <a:pPr lvl="0"/>
            <a:r>
              <a:rPr lang="uk-UA" sz="2400" dirty="0" smtClean="0"/>
              <a:t>загальна </a:t>
            </a:r>
            <a:r>
              <a:rPr lang="uk-UA" sz="2400" dirty="0"/>
              <a:t>тривалість </a:t>
            </a:r>
            <a:r>
              <a:rPr lang="uk-UA" sz="2400" dirty="0" smtClean="0"/>
              <a:t>випробування;</a:t>
            </a:r>
          </a:p>
          <a:p>
            <a:pPr lvl="0"/>
            <a:r>
              <a:rPr lang="uk-UA" sz="2400" dirty="0" smtClean="0"/>
              <a:t>часовий </a:t>
            </a:r>
            <a:r>
              <a:rPr lang="uk-UA" sz="2400" dirty="0"/>
              <a:t>інтервал прикладання навантаження</a:t>
            </a:r>
            <a:r>
              <a:rPr lang="uk-UA" sz="2400" dirty="0" smtClean="0"/>
              <a:t>;</a:t>
            </a:r>
          </a:p>
          <a:p>
            <a:pPr lvl="0"/>
            <a:r>
              <a:rPr lang="uk-UA" sz="2400" dirty="0" smtClean="0"/>
              <a:t>необхідний </a:t>
            </a:r>
            <a:r>
              <a:rPr lang="uk-UA" sz="2400" dirty="0"/>
              <a:t>тип розрахункового процесу (з кроком або плавний).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7</a:t>
            </a:fld>
            <a:endParaRPr lang="uk-UA"/>
          </a:p>
        </p:txBody>
      </p:sp>
      <p:pic>
        <p:nvPicPr>
          <p:cNvPr id="18434" name="Picture 2" descr="D:\в статью\konf\Безымянный.jpg"/>
          <p:cNvPicPr>
            <a:picLocks noChangeAspect="1" noChangeArrowheads="1"/>
          </p:cNvPicPr>
          <p:nvPr/>
        </p:nvPicPr>
        <p:blipFill>
          <a:blip r:embed="rId2"/>
          <a:srcRect l="14508" t="9115" r="21589" b="27940"/>
          <a:stretch>
            <a:fillRect/>
          </a:stretch>
        </p:blipFill>
        <p:spPr bwMode="auto">
          <a:xfrm>
            <a:off x="1428728" y="3000372"/>
            <a:ext cx="593109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7"/>
            <a:ext cx="8229600" cy="100013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/>
              <a:t>Розподіл температури по перерізу плити при </a:t>
            </a:r>
            <a:r>
              <a:rPr lang="uk-UA" dirty="0" smtClean="0"/>
              <a:t>тривалості </a:t>
            </a:r>
            <a:r>
              <a:rPr lang="uk-UA" dirty="0"/>
              <a:t>пожежі в 60 </a:t>
            </a:r>
            <a:r>
              <a:rPr lang="uk-UA" dirty="0" err="1" smtClean="0"/>
              <a:t>хв</a:t>
            </a:r>
            <a:endParaRPr lang="uk-UA" dirty="0" smtClean="0"/>
          </a:p>
          <a:p>
            <a:pPr algn="ctr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8</a:t>
            </a:fld>
            <a:endParaRPr lang="uk-UA"/>
          </a:p>
        </p:txBody>
      </p:sp>
      <p:pic>
        <p:nvPicPr>
          <p:cNvPr id="5" name="Рисунок 4" descr="D:\в статью\pic\60 min.jpg"/>
          <p:cNvPicPr/>
          <p:nvPr/>
        </p:nvPicPr>
        <p:blipFill>
          <a:blip r:embed="rId2" cstate="print"/>
          <a:srcRect l="2295" t="26299" r="8850" b="2273"/>
          <a:stretch>
            <a:fillRect/>
          </a:stretch>
        </p:blipFill>
        <p:spPr bwMode="auto">
          <a:xfrm>
            <a:off x="714348" y="1214422"/>
            <a:ext cx="77153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15001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/>
              <a:t>Графік зміни температури у часі для вузла, до якого прикладене температурне навантаження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9BA-24F2-4A58-81C2-345AC8EB6E0F}" type="slidenum">
              <a:rPr lang="uk-UA" smtClean="0"/>
              <a:pPr/>
              <a:t>9</a:t>
            </a:fld>
            <a:endParaRPr lang="uk-UA"/>
          </a:p>
        </p:txBody>
      </p:sp>
      <p:pic>
        <p:nvPicPr>
          <p:cNvPr id="5" name="Рисунок 4" descr="D:\в статью\pic\Стандартный график пожежи.jpg"/>
          <p:cNvPicPr/>
          <p:nvPr/>
        </p:nvPicPr>
        <p:blipFill>
          <a:blip r:embed="rId2" cstate="print"/>
          <a:srcRect l="11522" t="20217" r="20530" b="14801"/>
          <a:stretch>
            <a:fillRect/>
          </a:stretch>
        </p:blipFill>
        <p:spPr bwMode="auto">
          <a:xfrm>
            <a:off x="1000100" y="1571612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699</Words>
  <Application>Microsoft Office PowerPoint</Application>
  <PresentationFormat>Экран (4:3)</PresentationFormat>
  <Paragraphs>116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Доповідь на тему: «Аналіз деформацій залізобетонних монолітних плит в залежності від місця прикладання температурного навантаження, відносно основних несучих конструкцій будівлі»</vt:lpstr>
      <vt:lpstr>Для моделювання задачі розподілу температури в перерізі залізобетонної плити у програмному комплексі ANSYS 16.0 необхідно визначити вихідні дані: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Розрахунок залізобетонної монолітної плити на дію підвищених температур в ПК ЛИРА-САПР</vt:lpstr>
      <vt:lpstr>Слайд 14</vt:lpstr>
      <vt:lpstr>Слайд 15</vt:lpstr>
      <vt:lpstr>Деформована схема залізобетонної будівлі без прикладання температурного навантаження (переміщення по осі Z)</vt:lpstr>
      <vt:lpstr>Місце прикладання температурного навантаження на плиту перекриття першого поверху</vt:lpstr>
      <vt:lpstr>Значення переміщень вузлів моделі по осі Z на 60-й хвилині умовної пожежі в середньому прольоті першого поверху </vt:lpstr>
      <vt:lpstr>Схема руйнування плити перекриття на 60-й хвилині умовної пожежі в середньому прольоті першого поверху </vt:lpstr>
      <vt:lpstr>Місце прикладання температурного навантаження на плиту перекриття першого поверху у крайньому прольоті</vt:lpstr>
      <vt:lpstr>Значення переміщень вузлів моделі по осі Z на 60-й хвилині умовної пожежі в крайньому прольоті першого поверху </vt:lpstr>
      <vt:lpstr>Схема руйнування плити перекриття на 60-й хвилині умовної пожежі в крайньому прольоті першого поверху </vt:lpstr>
      <vt:lpstr>Місце прикладання температурного навантаження на плиту перекриття першого та другого поверху при умовній пожежі на другому поверсі у середньому прольоті</vt:lpstr>
      <vt:lpstr>Значення переміщень вузлів плити перекриття першого поверху по осі Z на 60-й хвилині умовної пожежі в середньому прольоті другого поверху </vt:lpstr>
      <vt:lpstr>Схема руйнування плити перекриття першого поверху на 60-й хвилині умовної пожежі в середньому прольоті другого поверху </vt:lpstr>
      <vt:lpstr>Значення переміщень вузлів плити перекриття другого поверху по осі Z на 60-й хвилині умовної пожежі в середньому прольоті другого поверху </vt:lpstr>
      <vt:lpstr>Схема руйнування плити перекриття другого поверху на 60-й хвилині умовної пожежі в середньому прольоті другого поверху </vt:lpstr>
      <vt:lpstr>Значення переміщень вузлів колон по осі Х на 60-й хвилині умовної пожежі в середньому прольоті другого поверху </vt:lpstr>
      <vt:lpstr>Місце прикладання температурного навантаження на плиту перекриття першого та другого поверху при умовній пожежі на другому поверсі у крайньому прольоті</vt:lpstr>
      <vt:lpstr>Значення переміщень вузлів плити перекриття першого поверху по осі Z на 60-й хвилині умовної пожежі в крайньому прольоті другого поверху </vt:lpstr>
      <vt:lpstr>Схема руйнування плити перекриття першого поверху на 60-й хвилині умовної пожежі в крайньому прольоті другого поверху </vt:lpstr>
      <vt:lpstr>Значення переміщень вузлів плити перекриття другого поверху по осі Z на 60-й хвилині умовної пожежі в крайньому прольоті другого поверху </vt:lpstr>
      <vt:lpstr>Схема руйнування плити перекриття другого поверху на 60-й хвилині умовної пожежі в крайньому прольоті другого поверху </vt:lpstr>
      <vt:lpstr>Значення переміщень вузлів колон по осі У на 60-й хвилині умовної пожежі в крайньому прольоті другого поверху 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Розподіл температури в перерізі залізобетонної плити</dc:title>
  <dc:creator>Mike</dc:creator>
  <cp:lastModifiedBy>Mike</cp:lastModifiedBy>
  <cp:revision>39</cp:revision>
  <dcterms:created xsi:type="dcterms:W3CDTF">2016-10-18T04:43:45Z</dcterms:created>
  <dcterms:modified xsi:type="dcterms:W3CDTF">2018-04-23T22:32:15Z</dcterms:modified>
</cp:coreProperties>
</file>